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47DB82-5D60-4D3F-92AE-38724D0D928D}" type="datetimeFigureOut">
              <a:rPr lang="de-AT" smtClean="0"/>
              <a:pPr/>
              <a:t>23.01.2017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EF9433-62F3-40E9-87E0-D646EEF34937}" type="slidenum">
              <a:rPr lang="de-AT" smtClean="0"/>
              <a:pPr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/>
          <a:p>
            <a:pPr algn="r"/>
            <a:fld id="{F47E8137-2DBD-4C76-9615-8D72B4694CDA}" type="slidenum">
              <a:rPr lang="de-AT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 algn="r"/>
              <a:t>1</a:t>
            </a:fld>
            <a:endParaRPr lang="de-AT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7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72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Tx/>
              <a:buAutoNum type="arabicParenR"/>
            </a:pPr>
            <a:r>
              <a:rPr lang="de-DE" smtClean="0">
                <a:latin typeface="Arial" pitchFamily="34" charset="0"/>
              </a:rPr>
              <a:t>ARBEITSMETHODE IM UNTERRICHT</a:t>
            </a:r>
          </a:p>
          <a:p>
            <a:pPr marL="228600" indent="-228600">
              <a:buFontTx/>
              <a:buAutoNum type="arabicParenR"/>
            </a:pPr>
            <a:r>
              <a:rPr lang="de-DE" smtClean="0">
                <a:latin typeface="Arial" pitchFamily="34" charset="0"/>
              </a:rPr>
              <a:t>ARBEITSMETHODE FÜR DIE VWA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fld id="{42103CF8-4102-4F90-8DCC-50DD6C59B566}" type="slidenum">
              <a:rPr lang="de-DE"/>
              <a:pPr/>
              <a:t>2</a:t>
            </a:fld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/>
          <a:p>
            <a:pPr algn="r"/>
            <a:fld id="{D43B5CFD-FDB3-4D89-B344-077807CA6606}" type="slidenum">
              <a:rPr lang="de-AT" sz="12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 algn="r"/>
              <a:t>3</a:t>
            </a:fld>
            <a:endParaRPr lang="de-AT" sz="12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ea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F03DA-C976-43EC-8DA5-07DBD1BEB308}" type="datetimeFigureOut">
              <a:rPr lang="de-AT" smtClean="0"/>
              <a:pPr/>
              <a:t>23.01.2017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5D46C-1DA7-42B3-B63B-7EAEFBEF02DC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F03DA-C976-43EC-8DA5-07DBD1BEB308}" type="datetimeFigureOut">
              <a:rPr lang="de-AT" smtClean="0"/>
              <a:pPr/>
              <a:t>23.01.2017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5D46C-1DA7-42B3-B63B-7EAEFBEF02DC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F03DA-C976-43EC-8DA5-07DBD1BEB308}" type="datetimeFigureOut">
              <a:rPr lang="de-AT" smtClean="0"/>
              <a:pPr/>
              <a:t>23.01.2017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5D46C-1DA7-42B3-B63B-7EAEFBEF02DC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F03DA-C976-43EC-8DA5-07DBD1BEB308}" type="datetimeFigureOut">
              <a:rPr lang="de-AT" smtClean="0"/>
              <a:pPr/>
              <a:t>23.01.2017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5D46C-1DA7-42B3-B63B-7EAEFBEF02DC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F03DA-C976-43EC-8DA5-07DBD1BEB308}" type="datetimeFigureOut">
              <a:rPr lang="de-AT" smtClean="0"/>
              <a:pPr/>
              <a:t>23.01.2017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5D46C-1DA7-42B3-B63B-7EAEFBEF02DC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F03DA-C976-43EC-8DA5-07DBD1BEB308}" type="datetimeFigureOut">
              <a:rPr lang="de-AT" smtClean="0"/>
              <a:pPr/>
              <a:t>23.01.2017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5D46C-1DA7-42B3-B63B-7EAEFBEF02DC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F03DA-C976-43EC-8DA5-07DBD1BEB308}" type="datetimeFigureOut">
              <a:rPr lang="de-AT" smtClean="0"/>
              <a:pPr/>
              <a:t>23.01.2017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5D46C-1DA7-42B3-B63B-7EAEFBEF02DC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F03DA-C976-43EC-8DA5-07DBD1BEB308}" type="datetimeFigureOut">
              <a:rPr lang="de-AT" smtClean="0"/>
              <a:pPr/>
              <a:t>23.01.2017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5D46C-1DA7-42B3-B63B-7EAEFBEF02DC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F03DA-C976-43EC-8DA5-07DBD1BEB308}" type="datetimeFigureOut">
              <a:rPr lang="de-AT" smtClean="0"/>
              <a:pPr/>
              <a:t>23.01.2017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5D46C-1DA7-42B3-B63B-7EAEFBEF02DC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F03DA-C976-43EC-8DA5-07DBD1BEB308}" type="datetimeFigureOut">
              <a:rPr lang="de-AT" smtClean="0"/>
              <a:pPr/>
              <a:t>23.01.2017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5D46C-1DA7-42B3-B63B-7EAEFBEF02DC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F03DA-C976-43EC-8DA5-07DBD1BEB308}" type="datetimeFigureOut">
              <a:rPr lang="de-AT" smtClean="0"/>
              <a:pPr/>
              <a:t>23.01.2017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5D46C-1DA7-42B3-B63B-7EAEFBEF02DC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9F03DA-C976-43EC-8DA5-07DBD1BEB308}" type="datetimeFigureOut">
              <a:rPr lang="de-AT" smtClean="0"/>
              <a:pPr/>
              <a:t>23.01.2017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55D46C-1DA7-42B3-B63B-7EAEFBEF02DC}" type="slidenum">
              <a:rPr lang="de-AT" smtClean="0"/>
              <a:pPr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Datumsplatzhalter 3"/>
          <p:cNvSpPr txBox="1">
            <a:spLocks noGrp="1"/>
          </p:cNvSpPr>
          <p:nvPr/>
        </p:nvSpPr>
        <p:spPr bwMode="auto">
          <a:xfrm>
            <a:off x="179388" y="0"/>
            <a:ext cx="18351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r"/>
            <a:endParaRPr lang="de-AT" sz="2000" b="1">
              <a:solidFill>
                <a:srgbClr val="0000FF"/>
              </a:solidFill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18434" name="Foliennummernplatzhalter 4"/>
          <p:cNvSpPr txBox="1">
            <a:spLocks noGrp="1"/>
          </p:cNvSpPr>
          <p:nvPr/>
        </p:nvSpPr>
        <p:spPr bwMode="auto">
          <a:xfrm>
            <a:off x="8496300" y="6545263"/>
            <a:ext cx="647700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r"/>
            <a:fld id="{B7BCF375-8A08-475A-801F-0E7B30D3C15D}" type="slidenum">
              <a:rPr lang="de-AT" sz="1400" b="1">
                <a:solidFill>
                  <a:srgbClr val="0000FF"/>
                </a:solidFill>
                <a:cs typeface="Arial" pitchFamily="34" charset="0"/>
              </a:rPr>
              <a:pPr algn="r"/>
              <a:t>1</a:t>
            </a:fld>
            <a:endParaRPr lang="de-AT" sz="1400" b="1">
              <a:solidFill>
                <a:srgbClr val="0000FF"/>
              </a:solidFill>
              <a:cs typeface="Arial" pitchFamily="34" charset="0"/>
            </a:endParaRPr>
          </a:p>
        </p:txBody>
      </p:sp>
      <p:sp>
        <p:nvSpPr>
          <p:cNvPr id="26624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419475" y="981075"/>
            <a:ext cx="2592388" cy="1008063"/>
          </a:xfrm>
          <a:solidFill>
            <a:srgbClr val="D1FFF3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de-AT" sz="1800" smtClean="0">
                <a:solidFill>
                  <a:schemeClr val="tx1"/>
                </a:solidFill>
                <a:latin typeface="Times New Roman" pitchFamily="18" charset="0"/>
                <a:cs typeface="Arial" pitchFamily="34" charset="0"/>
              </a:rPr>
              <a:t>Der Knabe B. senkt den Kopf, blättert hektisch</a:t>
            </a:r>
            <a:r>
              <a:rPr lang="de-DE" sz="1800" smtClean="0">
                <a:solidFill>
                  <a:schemeClr val="tx1"/>
                </a:solidFill>
                <a:latin typeface="Times New Roman" pitchFamily="18" charset="0"/>
                <a:cs typeface="Arial" pitchFamily="34" charset="0"/>
              </a:rPr>
              <a:t> </a:t>
            </a:r>
            <a:r>
              <a:rPr lang="de-AT" sz="1800" smtClean="0">
                <a:solidFill>
                  <a:schemeClr val="tx1"/>
                </a:solidFill>
                <a:latin typeface="Times New Roman" pitchFamily="18" charset="0"/>
                <a:cs typeface="Arial" pitchFamily="34" charset="0"/>
              </a:rPr>
              <a:t>in seinem Heft und stottert.</a:t>
            </a:r>
          </a:p>
        </p:txBody>
      </p:sp>
      <p:sp>
        <p:nvSpPr>
          <p:cNvPr id="266249" name="Rectangle 2"/>
          <p:cNvSpPr>
            <a:spLocks noChangeArrowheads="1"/>
          </p:cNvSpPr>
          <p:nvPr/>
        </p:nvSpPr>
        <p:spPr bwMode="auto">
          <a:xfrm>
            <a:off x="3419475" y="2924175"/>
            <a:ext cx="2592388" cy="1225550"/>
          </a:xfrm>
          <a:prstGeom prst="rect">
            <a:avLst/>
          </a:prstGeom>
          <a:solidFill>
            <a:srgbClr val="D1FFF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de-AT">
                <a:latin typeface="Times New Roman" pitchFamily="18" charset="0"/>
                <a:cs typeface="Times New Roman" pitchFamily="18" charset="0"/>
              </a:rPr>
              <a:t>Der Schüler B. erlebt die Situation als unangenehm. Er hat Angst.</a:t>
            </a:r>
          </a:p>
        </p:txBody>
      </p:sp>
      <p:sp>
        <p:nvSpPr>
          <p:cNvPr id="266251" name="Rectangle 2"/>
          <p:cNvSpPr>
            <a:spLocks noChangeArrowheads="1"/>
          </p:cNvSpPr>
          <p:nvPr/>
        </p:nvSpPr>
        <p:spPr bwMode="auto">
          <a:xfrm>
            <a:off x="323850" y="5013325"/>
            <a:ext cx="2735263" cy="1728788"/>
          </a:xfrm>
          <a:prstGeom prst="rect">
            <a:avLst/>
          </a:prstGeom>
          <a:solidFill>
            <a:srgbClr val="D1FFF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de-AT">
                <a:latin typeface="Times New Roman" pitchFamily="18" charset="0"/>
                <a:cs typeface="Times New Roman" pitchFamily="18" charset="0"/>
              </a:rPr>
              <a:t>Der Schüler B. hat eine durchschnittliche genetische Ausstattung, erlebte überforderte Eltern und erfuhr mehrmals den Spott von Mitschülern.</a:t>
            </a:r>
          </a:p>
        </p:txBody>
      </p:sp>
      <p:sp>
        <p:nvSpPr>
          <p:cNvPr id="266252" name="Rectangle 2"/>
          <p:cNvSpPr>
            <a:spLocks noChangeArrowheads="1"/>
          </p:cNvSpPr>
          <p:nvPr/>
        </p:nvSpPr>
        <p:spPr bwMode="auto">
          <a:xfrm>
            <a:off x="250825" y="2924175"/>
            <a:ext cx="2809875" cy="1009650"/>
          </a:xfrm>
          <a:prstGeom prst="rect">
            <a:avLst/>
          </a:prstGeom>
          <a:solidFill>
            <a:srgbClr val="D1FFF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de-AT">
                <a:latin typeface="Times New Roman" pitchFamily="18" charset="0"/>
                <a:cs typeface="Times New Roman" pitchFamily="18" charset="0"/>
              </a:rPr>
              <a:t>Der Schüler B. ist 14 Jahre alt, durchschnittlich begabt und ziemlich schüchtern.</a:t>
            </a:r>
          </a:p>
        </p:txBody>
      </p:sp>
      <p:sp>
        <p:nvSpPr>
          <p:cNvPr id="266253" name="Rectangle 2"/>
          <p:cNvSpPr>
            <a:spLocks noChangeArrowheads="1"/>
          </p:cNvSpPr>
          <p:nvPr/>
        </p:nvSpPr>
        <p:spPr bwMode="auto">
          <a:xfrm>
            <a:off x="6372225" y="2060575"/>
            <a:ext cx="2592388" cy="1512888"/>
          </a:xfrm>
          <a:prstGeom prst="rect">
            <a:avLst/>
          </a:prstGeom>
          <a:solidFill>
            <a:srgbClr val="D1FFF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/>
          <a:p>
            <a:pPr eaLnBrk="0" hangingPunct="0"/>
            <a:r>
              <a:rPr lang="de-AT">
                <a:latin typeface="Times New Roman" pitchFamily="18" charset="0"/>
                <a:cs typeface="Times New Roman" pitchFamily="18" charset="0"/>
              </a:rPr>
              <a:t>Der Schüler B. befindet sich im Unterricht und wird von einem Lehrer aufgerufen, der an diesem Tag schlecht gelaunt ist.</a:t>
            </a:r>
            <a:endParaRPr lang="de-AT" sz="4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254" name="Rectangle 2"/>
          <p:cNvSpPr>
            <a:spLocks noChangeArrowheads="1"/>
          </p:cNvSpPr>
          <p:nvPr/>
        </p:nvSpPr>
        <p:spPr bwMode="auto">
          <a:xfrm>
            <a:off x="3419475" y="333375"/>
            <a:ext cx="2592388" cy="6477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/>
          <a:p>
            <a:pPr algn="ctr"/>
            <a:r>
              <a:rPr lang="de-DE" sz="2000">
                <a:latin typeface="Times New Roman" pitchFamily="18" charset="0"/>
                <a:cs typeface="Times New Roman" pitchFamily="18" charset="0"/>
              </a:rPr>
              <a:t>Zu erklärendes</a:t>
            </a:r>
            <a:r>
              <a:rPr lang="de-DE" sz="2000" b="1">
                <a:latin typeface="Times New Roman" pitchFamily="18" charset="0"/>
                <a:cs typeface="Times New Roman" pitchFamily="18" charset="0"/>
              </a:rPr>
              <a:t> Verhalten</a:t>
            </a:r>
            <a:endParaRPr lang="de-AT" sz="2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255" name="Rectangle 2"/>
          <p:cNvSpPr>
            <a:spLocks noChangeArrowheads="1"/>
          </p:cNvSpPr>
          <p:nvPr/>
        </p:nvSpPr>
        <p:spPr bwMode="auto">
          <a:xfrm>
            <a:off x="3419475" y="2276475"/>
            <a:ext cx="2592388" cy="6477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/>
          <a:p>
            <a:pPr algn="ctr">
              <a:defRPr/>
            </a:pPr>
            <a:r>
              <a:rPr lang="de-DE" sz="2000" dirty="0">
                <a:latin typeface="Times New Roman"/>
                <a:ea typeface="ＭＳ Ｐゴシック" charset="0"/>
                <a:cs typeface="Times New Roman"/>
              </a:rPr>
              <a:t>Innere Prozesse:</a:t>
            </a:r>
            <a:r>
              <a:rPr lang="de-DE" sz="2000" b="1" dirty="0">
                <a:latin typeface="Times New Roman"/>
                <a:ea typeface="ＭＳ Ｐゴシック" charset="0"/>
                <a:cs typeface="Times New Roman"/>
              </a:rPr>
              <a:t> Erleben</a:t>
            </a:r>
            <a:endParaRPr lang="de-AT" sz="2000" b="1" dirty="0">
              <a:latin typeface="Times New Roman"/>
              <a:ea typeface="ＭＳ Ｐゴシック" charset="0"/>
              <a:cs typeface="Times New Roman"/>
            </a:endParaRPr>
          </a:p>
        </p:txBody>
      </p:sp>
      <p:sp>
        <p:nvSpPr>
          <p:cNvPr id="266257" name="Rectangle 2"/>
          <p:cNvSpPr>
            <a:spLocks noChangeArrowheads="1"/>
          </p:cNvSpPr>
          <p:nvPr/>
        </p:nvSpPr>
        <p:spPr bwMode="auto">
          <a:xfrm>
            <a:off x="6372225" y="1412875"/>
            <a:ext cx="2592388" cy="6477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/>
          <a:p>
            <a:pPr algn="ctr">
              <a:defRPr/>
            </a:pPr>
            <a:r>
              <a:rPr lang="de-DE" sz="2000" b="1" dirty="0">
                <a:latin typeface="Times New Roman"/>
                <a:ea typeface="ＭＳ Ｐゴシック" charset="0"/>
                <a:cs typeface="Times New Roman"/>
              </a:rPr>
              <a:t>Situative Bedingungen</a:t>
            </a:r>
            <a:endParaRPr lang="de-AT" sz="2000" b="1" dirty="0">
              <a:latin typeface="Times New Roman"/>
              <a:ea typeface="ＭＳ Ｐゴシック" charset="0"/>
              <a:cs typeface="Times New Roman"/>
            </a:endParaRPr>
          </a:p>
        </p:txBody>
      </p:sp>
      <p:sp>
        <p:nvSpPr>
          <p:cNvPr id="266258" name="Rectangle 2"/>
          <p:cNvSpPr>
            <a:spLocks noChangeArrowheads="1"/>
          </p:cNvSpPr>
          <p:nvPr/>
        </p:nvSpPr>
        <p:spPr bwMode="auto">
          <a:xfrm>
            <a:off x="250825" y="2276475"/>
            <a:ext cx="2809875" cy="6477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/>
          <a:p>
            <a:pPr algn="ctr">
              <a:defRPr/>
            </a:pPr>
            <a:r>
              <a:rPr lang="de-DE" sz="2000" b="1" dirty="0">
                <a:latin typeface="Times New Roman"/>
                <a:ea typeface="ＭＳ Ｐゴシック" charset="0"/>
                <a:cs typeface="Times New Roman"/>
              </a:rPr>
              <a:t>Personale  Dispositionen</a:t>
            </a:r>
            <a:endParaRPr lang="de-AT" sz="2000" b="1" dirty="0">
              <a:latin typeface="Times New Roman"/>
              <a:ea typeface="ＭＳ Ｐゴシック" charset="0"/>
              <a:cs typeface="Times New Roman"/>
            </a:endParaRPr>
          </a:p>
        </p:txBody>
      </p:sp>
      <p:sp>
        <p:nvSpPr>
          <p:cNvPr id="266259" name="Rectangle 2"/>
          <p:cNvSpPr>
            <a:spLocks noChangeArrowheads="1"/>
          </p:cNvSpPr>
          <p:nvPr/>
        </p:nvSpPr>
        <p:spPr bwMode="auto">
          <a:xfrm>
            <a:off x="323850" y="4365625"/>
            <a:ext cx="2736850" cy="6477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/>
          <a:p>
            <a:pPr algn="ctr">
              <a:defRPr/>
            </a:pPr>
            <a:r>
              <a:rPr lang="de-DE" sz="2000" b="1" dirty="0">
                <a:latin typeface="Times New Roman"/>
                <a:ea typeface="ＭＳ Ｐゴシック" charset="0"/>
                <a:cs typeface="Times New Roman"/>
              </a:rPr>
              <a:t>Entwicklungs-bedingungen </a:t>
            </a:r>
            <a:endParaRPr lang="de-AT" sz="2000" b="1" dirty="0">
              <a:latin typeface="Times New Roman"/>
              <a:ea typeface="ＭＳ Ｐゴシック" charset="0"/>
              <a:cs typeface="Times New Roman"/>
            </a:endParaRPr>
          </a:p>
        </p:txBody>
      </p:sp>
      <p:sp>
        <p:nvSpPr>
          <p:cNvPr id="266260" name="Text Box 20"/>
          <p:cNvSpPr txBox="1">
            <a:spLocks noChangeArrowheads="1"/>
          </p:cNvSpPr>
          <p:nvPr/>
        </p:nvSpPr>
        <p:spPr bwMode="auto">
          <a:xfrm>
            <a:off x="3348038" y="4779963"/>
            <a:ext cx="2879725" cy="1939925"/>
          </a:xfrm>
          <a:prstGeom prst="rect">
            <a:avLst/>
          </a:prstGeom>
          <a:solidFill>
            <a:srgbClr val="76BBE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2200" b="1">
                <a:latin typeface="Times New Roman" pitchFamily="18" charset="0"/>
                <a:cs typeface="Times New Roman" pitchFamily="18" charset="0"/>
              </a:rPr>
              <a:t>Noltings integratives Modell des psychischen Systems </a:t>
            </a:r>
            <a:r>
              <a:rPr lang="de-DE" b="1">
                <a:latin typeface="Times New Roman" pitchFamily="18" charset="0"/>
                <a:cs typeface="Times New Roman" pitchFamily="18" charset="0"/>
              </a:rPr>
              <a:t>(Nolting, Psychologie lernen 1986, 1987. </a:t>
            </a:r>
            <a:r>
              <a:rPr lang="de-DE" sz="1400" b="1">
                <a:latin typeface="Times New Roman" pitchFamily="18" charset="0"/>
                <a:cs typeface="Times New Roman" pitchFamily="18" charset="0"/>
              </a:rPr>
              <a:t>Vgl. Geiß 2017, 271</a:t>
            </a:r>
            <a:r>
              <a:rPr lang="de-DE" b="1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266261" name="AutoShape 21"/>
          <p:cNvSpPr>
            <a:spLocks noChangeArrowheads="1"/>
          </p:cNvSpPr>
          <p:nvPr/>
        </p:nvSpPr>
        <p:spPr bwMode="auto">
          <a:xfrm>
            <a:off x="5794375" y="1196975"/>
            <a:ext cx="431800" cy="158432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eaVert">
            <a:spAutoFit/>
          </a:bodyPr>
          <a:lstStyle/>
          <a:p>
            <a:pPr algn="ctr"/>
            <a:r>
              <a:rPr lang="de-DE" sz="1400"/>
              <a:t>Aktuelle Prozesse</a:t>
            </a:r>
          </a:p>
        </p:txBody>
      </p:sp>
      <p:sp>
        <p:nvSpPr>
          <p:cNvPr id="266264" name="AutoShape 24"/>
          <p:cNvSpPr>
            <a:spLocks noChangeArrowheads="1"/>
          </p:cNvSpPr>
          <p:nvPr/>
        </p:nvSpPr>
        <p:spPr bwMode="auto">
          <a:xfrm>
            <a:off x="4572000" y="1916113"/>
            <a:ext cx="360363" cy="360362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266265" name="AutoShape 25"/>
          <p:cNvSpPr>
            <a:spLocks noChangeArrowheads="1"/>
          </p:cNvSpPr>
          <p:nvPr/>
        </p:nvSpPr>
        <p:spPr bwMode="auto">
          <a:xfrm>
            <a:off x="1619250" y="4005263"/>
            <a:ext cx="360363" cy="360362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266266" name="AutoShape 26"/>
          <p:cNvSpPr>
            <a:spLocks noChangeArrowheads="1"/>
          </p:cNvSpPr>
          <p:nvPr/>
        </p:nvSpPr>
        <p:spPr bwMode="auto">
          <a:xfrm rot="-5400000">
            <a:off x="6011863" y="3068638"/>
            <a:ext cx="360362" cy="360362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266267" name="AutoShape 27"/>
          <p:cNvSpPr>
            <a:spLocks noChangeArrowheads="1"/>
          </p:cNvSpPr>
          <p:nvPr/>
        </p:nvSpPr>
        <p:spPr bwMode="auto">
          <a:xfrm rot="5400000">
            <a:off x="3058320" y="3139281"/>
            <a:ext cx="360362" cy="358775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266268" name="Text Box 28"/>
          <p:cNvSpPr txBox="1">
            <a:spLocks noChangeArrowheads="1"/>
          </p:cNvSpPr>
          <p:nvPr/>
        </p:nvSpPr>
        <p:spPr bwMode="auto">
          <a:xfrm>
            <a:off x="7164388" y="404813"/>
            <a:ext cx="187166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2800" b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Schüler B.</a:t>
            </a:r>
          </a:p>
        </p:txBody>
      </p:sp>
      <p:sp>
        <p:nvSpPr>
          <p:cNvPr id="22" name="Rectangle 2"/>
          <p:cNvSpPr>
            <a:spLocks noChangeArrowheads="1"/>
          </p:cNvSpPr>
          <p:nvPr/>
        </p:nvSpPr>
        <p:spPr bwMode="auto">
          <a:xfrm>
            <a:off x="6372225" y="3860800"/>
            <a:ext cx="2592388" cy="6477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/>
          <a:p>
            <a:pPr algn="ctr">
              <a:defRPr/>
            </a:pPr>
            <a:r>
              <a:rPr lang="de-DE" sz="2000" b="1" dirty="0">
                <a:latin typeface="Times New Roman"/>
                <a:ea typeface="ＭＳ Ｐゴシック" charset="0"/>
                <a:cs typeface="Times New Roman"/>
              </a:rPr>
              <a:t>Interpersonale Bedingungen</a:t>
            </a:r>
            <a:endParaRPr lang="de-AT" sz="2000" b="1" dirty="0">
              <a:latin typeface="Times New Roman"/>
              <a:ea typeface="ＭＳ Ｐゴシック" charset="0"/>
              <a:cs typeface="Times New Roman"/>
            </a:endParaRPr>
          </a:p>
        </p:txBody>
      </p:sp>
      <p:sp>
        <p:nvSpPr>
          <p:cNvPr id="29" name="Rectangle 2"/>
          <p:cNvSpPr>
            <a:spLocks noChangeArrowheads="1"/>
          </p:cNvSpPr>
          <p:nvPr/>
        </p:nvSpPr>
        <p:spPr bwMode="auto">
          <a:xfrm>
            <a:off x="6372225" y="4508500"/>
            <a:ext cx="2592388" cy="12239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b"/>
          <a:lstStyle/>
          <a:p>
            <a:pPr algn="ctr"/>
            <a:r>
              <a:rPr lang="de-DE">
                <a:latin typeface="Times New Roman" pitchFamily="18" charset="0"/>
                <a:cs typeface="Times New Roman" pitchFamily="18" charset="0"/>
              </a:rPr>
              <a:t>Der Schüler B hat kein Vertrauensverhältnis zum Lehrer und erlebt ein gereiztes Klassenklima.</a:t>
            </a:r>
            <a:endParaRPr lang="de-AT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54" name="Picture 11"/>
          <p:cNvPicPr>
            <a:picLocks noChangeArrowheads="1"/>
          </p:cNvPicPr>
          <p:nvPr/>
        </p:nvPicPr>
        <p:blipFill>
          <a:blip r:embed="rId3" cstate="print"/>
          <a:srcRect r="49699"/>
          <a:stretch>
            <a:fillRect/>
          </a:stretch>
        </p:blipFill>
        <p:spPr bwMode="auto">
          <a:xfrm>
            <a:off x="179388" y="333375"/>
            <a:ext cx="1538287" cy="177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AutoShape 26"/>
          <p:cNvSpPr>
            <a:spLocks noChangeArrowheads="1"/>
          </p:cNvSpPr>
          <p:nvPr/>
        </p:nvSpPr>
        <p:spPr bwMode="auto">
          <a:xfrm rot="-5400000">
            <a:off x="6011863" y="3789363"/>
            <a:ext cx="360362" cy="360362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26" name="Rectangle 2"/>
          <p:cNvSpPr>
            <a:spLocks noChangeArrowheads="1"/>
          </p:cNvSpPr>
          <p:nvPr/>
        </p:nvSpPr>
        <p:spPr bwMode="auto">
          <a:xfrm>
            <a:off x="1692275" y="1341438"/>
            <a:ext cx="1800225" cy="2873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de-DE">
                <a:latin typeface="Times New Roman" pitchFamily="18" charset="0"/>
                <a:cs typeface="Times New Roman" pitchFamily="18" charset="0"/>
              </a:rPr>
              <a:t>BESCHREIBEN</a:t>
            </a:r>
            <a:endParaRPr lang="de-AT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Rectangle 2"/>
          <p:cNvSpPr>
            <a:spLocks noChangeArrowheads="1"/>
          </p:cNvSpPr>
          <p:nvPr/>
        </p:nvSpPr>
        <p:spPr bwMode="auto">
          <a:xfrm>
            <a:off x="4356100" y="3860800"/>
            <a:ext cx="1576388" cy="2889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de-DE">
                <a:latin typeface="Times New Roman" pitchFamily="18" charset="0"/>
                <a:cs typeface="Times New Roman" pitchFamily="18" charset="0"/>
              </a:rPr>
              <a:t>VERSTEHEN</a:t>
            </a:r>
            <a:endParaRPr lang="de-AT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Rectangle 2"/>
          <p:cNvSpPr>
            <a:spLocks noChangeArrowheads="1"/>
          </p:cNvSpPr>
          <p:nvPr/>
        </p:nvSpPr>
        <p:spPr bwMode="auto">
          <a:xfrm>
            <a:off x="3995738" y="4365625"/>
            <a:ext cx="1657350" cy="28733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de-DE">
                <a:latin typeface="Times New Roman" pitchFamily="18" charset="0"/>
                <a:cs typeface="Times New Roman" pitchFamily="18" charset="0"/>
              </a:rPr>
              <a:t>ERKLÄREN</a:t>
            </a:r>
            <a:endParaRPr lang="de-AT" b="1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" name="Gerade Verbindung mit Pfeil 2"/>
          <p:cNvCxnSpPr>
            <a:cxnSpLocks noChangeShapeType="1"/>
          </p:cNvCxnSpPr>
          <p:nvPr/>
        </p:nvCxnSpPr>
        <p:spPr bwMode="auto">
          <a:xfrm flipH="1">
            <a:off x="5795963" y="4581525"/>
            <a:ext cx="431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/>
          </a:ln>
          <a:effectLst/>
        </p:spPr>
      </p:cxnSp>
      <p:cxnSp>
        <p:nvCxnSpPr>
          <p:cNvPr id="33" name="Gerade Verbindung mit Pfeil 32"/>
          <p:cNvCxnSpPr>
            <a:cxnSpLocks noChangeShapeType="1"/>
          </p:cNvCxnSpPr>
          <p:nvPr/>
        </p:nvCxnSpPr>
        <p:spPr bwMode="auto">
          <a:xfrm>
            <a:off x="3348038" y="4581525"/>
            <a:ext cx="50323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/>
          </a:ln>
          <a:effectLst/>
        </p:spPr>
      </p:cxnSp>
      <p:cxnSp>
        <p:nvCxnSpPr>
          <p:cNvPr id="37" name="Gerade Verbindung mit Pfeil 36"/>
          <p:cNvCxnSpPr>
            <a:cxnSpLocks noChangeShapeType="1"/>
          </p:cNvCxnSpPr>
          <p:nvPr/>
        </p:nvCxnSpPr>
        <p:spPr bwMode="auto">
          <a:xfrm flipH="1">
            <a:off x="5795963" y="4221163"/>
            <a:ext cx="215900" cy="2873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/>
          </a:ln>
          <a:effectLst/>
        </p:spPr>
      </p:cxnSp>
      <p:cxnSp>
        <p:nvCxnSpPr>
          <p:cNvPr id="41" name="Gerade Verbindung mit Pfeil 40"/>
          <p:cNvCxnSpPr>
            <a:cxnSpLocks noChangeShapeType="1"/>
          </p:cNvCxnSpPr>
          <p:nvPr/>
        </p:nvCxnSpPr>
        <p:spPr bwMode="auto">
          <a:xfrm>
            <a:off x="3419475" y="4292600"/>
            <a:ext cx="431800" cy="1444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/>
          </a:ln>
          <a:effectLst/>
        </p:spPr>
      </p:cxnSp>
      <p:sp>
        <p:nvSpPr>
          <p:cNvPr id="45" name="Rectangle 2"/>
          <p:cNvSpPr>
            <a:spLocks noChangeArrowheads="1"/>
          </p:cNvSpPr>
          <p:nvPr/>
        </p:nvSpPr>
        <p:spPr bwMode="auto">
          <a:xfrm>
            <a:off x="6443663" y="6165850"/>
            <a:ext cx="2376487" cy="28733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de-DE">
                <a:latin typeface="Times New Roman" pitchFamily="18" charset="0"/>
                <a:cs typeface="Times New Roman" pitchFamily="18" charset="0"/>
              </a:rPr>
              <a:t>PROGNOSTIZIEREN</a:t>
            </a:r>
            <a:endParaRPr lang="de-AT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Rectangle 2"/>
          <p:cNvSpPr>
            <a:spLocks noChangeArrowheads="1"/>
          </p:cNvSpPr>
          <p:nvPr/>
        </p:nvSpPr>
        <p:spPr bwMode="auto">
          <a:xfrm>
            <a:off x="6443663" y="6551613"/>
            <a:ext cx="2376487" cy="2873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de-DE">
                <a:latin typeface="Times New Roman" pitchFamily="18" charset="0"/>
                <a:cs typeface="Times New Roman" pitchFamily="18" charset="0"/>
              </a:rPr>
              <a:t>BEEINFLUSSEN</a:t>
            </a:r>
            <a:endParaRPr lang="de-AT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Rectangle 2"/>
          <p:cNvSpPr>
            <a:spLocks noChangeArrowheads="1"/>
          </p:cNvSpPr>
          <p:nvPr/>
        </p:nvSpPr>
        <p:spPr bwMode="auto">
          <a:xfrm>
            <a:off x="6443663" y="5805488"/>
            <a:ext cx="2700337" cy="2873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de-DE">
                <a:latin typeface="Times New Roman" pitchFamily="18" charset="0"/>
                <a:cs typeface="Times New Roman" pitchFamily="18" charset="0"/>
              </a:rPr>
              <a:t>URTEILEN/BEWERTEN</a:t>
            </a:r>
            <a:endParaRPr lang="de-AT" b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6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6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6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6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6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6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6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6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6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6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6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6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66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66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66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66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66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66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66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66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66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66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66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66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66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66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66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66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66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66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44" grpId="0" animBg="1"/>
      <p:bldP spid="266249" grpId="0" animBg="1"/>
      <p:bldP spid="266251" grpId="0" animBg="1"/>
      <p:bldP spid="266252" grpId="0" animBg="1"/>
      <p:bldP spid="266253" grpId="0" animBg="1"/>
      <p:bldP spid="266254" grpId="0" animBg="1"/>
      <p:bldP spid="266255" grpId="0" animBg="1"/>
      <p:bldP spid="266257" grpId="0" animBg="1"/>
      <p:bldP spid="266258" grpId="0" animBg="1"/>
      <p:bldP spid="266259" grpId="0" animBg="1"/>
      <p:bldP spid="266261" grpId="0" animBg="1"/>
      <p:bldP spid="266264" grpId="0" animBg="1"/>
      <p:bldP spid="266265" grpId="0" animBg="1"/>
      <p:bldP spid="266266" grpId="0" animBg="1"/>
      <p:bldP spid="266267" grpId="0" animBg="1"/>
      <p:bldP spid="22" grpId="0" animBg="1"/>
      <p:bldP spid="29" grpId="0" animBg="1"/>
      <p:bldP spid="25" grpId="0" animBg="1"/>
      <p:bldP spid="26" grpId="0" animBg="1"/>
      <p:bldP spid="27" grpId="0" animBg="1"/>
      <p:bldP spid="28" grpId="0" animBg="1"/>
      <p:bldP spid="45" grpId="0" animBg="1"/>
      <p:bldP spid="46" grpId="0" animBg="1"/>
      <p:bldP spid="4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8459787" cy="911225"/>
          </a:xfrm>
        </p:spPr>
        <p:txBody>
          <a:bodyPr/>
          <a:lstStyle/>
          <a:p>
            <a:pPr eaLnBrk="1" hangingPunct="1">
              <a:defRPr/>
            </a:pPr>
            <a:endParaRPr lang="de-DE" sz="2800" b="1" dirty="0" smtClean="0">
              <a:solidFill>
                <a:schemeClr val="hlink"/>
              </a:solidFill>
              <a:latin typeface="Times New Roman" charset="0"/>
              <a:ea typeface="+mj-ea"/>
              <a:cs typeface="+mj-cs"/>
            </a:endParaRP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468313" y="2060575"/>
            <a:ext cx="8064500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de-DE">
              <a:latin typeface="Tahoma" charset="0"/>
              <a:ea typeface="ＭＳ Ｐゴシック" charset="0"/>
            </a:endParaRPr>
          </a:p>
        </p:txBody>
      </p:sp>
      <p:pic>
        <p:nvPicPr>
          <p:cNvPr id="21507" name="Bild 1" descr="Integratives Fragen.tif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43100" y="0"/>
            <a:ext cx="52387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hteck 6"/>
          <p:cNvSpPr/>
          <p:nvPr/>
        </p:nvSpPr>
        <p:spPr>
          <a:xfrm>
            <a:off x="5003800" y="5300663"/>
            <a:ext cx="4083050" cy="34925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8100" cmpd="sng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marL="573088" indent="-533400">
              <a:lnSpc>
                <a:spcPct val="80000"/>
              </a:lnSpc>
            </a:pPr>
            <a:r>
              <a:rPr lang="en-US" sz="2000" b="1">
                <a:solidFill>
                  <a:srgbClr val="0000FF"/>
                </a:solidFill>
                <a:cs typeface="Times New Roman" pitchFamily="18" charset="0"/>
              </a:rPr>
              <a:t>Arbeitsmethode für Unterricht</a:t>
            </a:r>
          </a:p>
        </p:txBody>
      </p:sp>
      <p:sp>
        <p:nvSpPr>
          <p:cNvPr id="8" name="Rechteck 7"/>
          <p:cNvSpPr/>
          <p:nvPr/>
        </p:nvSpPr>
        <p:spPr>
          <a:xfrm>
            <a:off x="5003800" y="5805488"/>
            <a:ext cx="3059113" cy="32226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8100" cmpd="sng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marL="573088" indent="-533400">
              <a:lnSpc>
                <a:spcPct val="80000"/>
              </a:lnSpc>
            </a:pPr>
            <a:r>
              <a:rPr lang="en-US" b="1">
                <a:solidFill>
                  <a:srgbClr val="0000FF"/>
                </a:solidFill>
              </a:rPr>
              <a:t>Arbeitsmethode für VWA</a:t>
            </a:r>
          </a:p>
        </p:txBody>
      </p:sp>
      <p:sp>
        <p:nvSpPr>
          <p:cNvPr id="9" name="Rechteck 8"/>
          <p:cNvSpPr/>
          <p:nvPr/>
        </p:nvSpPr>
        <p:spPr>
          <a:xfrm>
            <a:off x="5003800" y="6308725"/>
            <a:ext cx="2903538" cy="32385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8100" cmpd="sng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marL="573088" indent="-533400">
              <a:lnSpc>
                <a:spcPct val="80000"/>
              </a:lnSpc>
              <a:defRPr/>
            </a:pPr>
            <a:r>
              <a:rPr lang="en-US" b="1" dirty="0" err="1">
                <a:solidFill>
                  <a:srgbClr val="0000FF"/>
                </a:solidFill>
                <a:latin typeface="Tahoma" charset="0"/>
                <a:ea typeface="ＭＳ Ｐゴシック" charset="0"/>
                <a:cs typeface="ＭＳ Ｐゴシック" charset="0"/>
              </a:rPr>
              <a:t>Psychologische</a:t>
            </a:r>
            <a:r>
              <a:rPr lang="en-US" b="1" dirty="0">
                <a:solidFill>
                  <a:srgbClr val="0000FF"/>
                </a:solidFill>
                <a:latin typeface="Tahoma" charset="0"/>
                <a:ea typeface="ＭＳ Ｐゴシック" charset="0"/>
                <a:cs typeface="ＭＳ Ｐゴシック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ahoma" charset="0"/>
                <a:ea typeface="ＭＳ Ｐゴシック" charset="0"/>
                <a:cs typeface="ＭＳ Ｐゴシック" charset="0"/>
              </a:rPr>
              <a:t>Bildung</a:t>
            </a:r>
            <a:r>
              <a:rPr lang="en-US" b="1" dirty="0">
                <a:solidFill>
                  <a:srgbClr val="0000FF"/>
                </a:solidFill>
                <a:latin typeface="Tahoma" charset="0"/>
                <a:ea typeface="ＭＳ Ｐゴシック" charset="0"/>
                <a:cs typeface="ＭＳ Ｐゴシック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Datumsplatzhalter 3"/>
          <p:cNvSpPr txBox="1">
            <a:spLocks noGrp="1"/>
          </p:cNvSpPr>
          <p:nvPr/>
        </p:nvSpPr>
        <p:spPr bwMode="auto">
          <a:xfrm>
            <a:off x="900113" y="404813"/>
            <a:ext cx="1004887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r>
              <a:rPr lang="de-AT" sz="2400">
                <a:solidFill>
                  <a:schemeClr val="tx1"/>
                </a:solidFill>
                <a:cs typeface="Arial" pitchFamily="34" charset="0"/>
              </a:rPr>
              <a:t>3.6 </a:t>
            </a:r>
            <a:endParaRPr lang="de-AT" sz="2400" b="1">
              <a:solidFill>
                <a:srgbClr val="0000FF"/>
              </a:solidFill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44034" name="Foliennummernplatzhalter 4"/>
          <p:cNvSpPr txBox="1">
            <a:spLocks noGrp="1"/>
          </p:cNvSpPr>
          <p:nvPr/>
        </p:nvSpPr>
        <p:spPr bwMode="auto">
          <a:xfrm>
            <a:off x="8496300" y="6545263"/>
            <a:ext cx="647700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r"/>
            <a:fld id="{0BE3E4E0-E3FE-49DF-847E-B143239D3CF3}" type="slidenum">
              <a:rPr lang="de-AT" sz="1400" b="1">
                <a:solidFill>
                  <a:srgbClr val="0000FF"/>
                </a:solidFill>
                <a:cs typeface="Arial" pitchFamily="34" charset="0"/>
              </a:rPr>
              <a:pPr algn="r"/>
              <a:t>3</a:t>
            </a:fld>
            <a:endParaRPr lang="de-AT" sz="1400" b="1">
              <a:solidFill>
                <a:srgbClr val="0000FF"/>
              </a:solidFill>
              <a:cs typeface="Arial" pitchFamily="34" charset="0"/>
            </a:endParaRPr>
          </a:p>
        </p:txBody>
      </p:sp>
      <p:sp>
        <p:nvSpPr>
          <p:cNvPr id="118788" name="Rectangle 2"/>
          <p:cNvSpPr>
            <a:spLocks noGrp="1" noChangeArrowheads="1"/>
          </p:cNvSpPr>
          <p:nvPr>
            <p:ph type="title"/>
          </p:nvPr>
        </p:nvSpPr>
        <p:spPr>
          <a:xfrm>
            <a:off x="1835150" y="214313"/>
            <a:ext cx="7129463" cy="1462087"/>
          </a:xfrm>
        </p:spPr>
        <p:txBody>
          <a:bodyPr/>
          <a:lstStyle/>
          <a:p>
            <a:pPr eaLnBrk="1" hangingPunct="1">
              <a:defRPr/>
            </a:pPr>
            <a:r>
              <a:rPr lang="de-DE" sz="2400" dirty="0" smtClean="0">
                <a:solidFill>
                  <a:schemeClr val="hlink"/>
                </a:solidFill>
                <a:ea typeface="+mj-ea"/>
                <a:cs typeface="Arial" charset="0"/>
              </a:rPr>
              <a:t>Fachmethodenorientierung </a:t>
            </a:r>
            <a:r>
              <a:rPr lang="de-DE" sz="2400" dirty="0" smtClean="0">
                <a:solidFill>
                  <a:schemeClr val="tx1"/>
                </a:solidFill>
                <a:ea typeface="+mj-ea"/>
                <a:cs typeface="Arial" charset="0"/>
              </a:rPr>
              <a:t>im</a:t>
            </a:r>
            <a:r>
              <a:rPr lang="de-DE" sz="2400" dirty="0" smtClean="0">
                <a:solidFill>
                  <a:schemeClr val="hlink"/>
                </a:solidFill>
                <a:ea typeface="+mj-ea"/>
                <a:cs typeface="Arial" charset="0"/>
              </a:rPr>
              <a:t> </a:t>
            </a:r>
            <a:r>
              <a:rPr lang="de-DE" sz="2400" dirty="0" smtClean="0">
                <a:solidFill>
                  <a:schemeClr val="tx1"/>
                </a:solidFill>
                <a:ea typeface="+mj-ea"/>
                <a:cs typeface="Arial" charset="0"/>
              </a:rPr>
              <a:t>Philosophie</a:t>
            </a:r>
            <a:r>
              <a:rPr lang="de-DE" sz="2400" dirty="0">
                <a:solidFill>
                  <a:schemeClr val="tx1"/>
                </a:solidFill>
                <a:ea typeface="+mj-ea"/>
                <a:cs typeface="Arial" charset="0"/>
              </a:rPr>
              <a:t>- und </a:t>
            </a:r>
            <a:r>
              <a:rPr lang="de-DE" sz="2400" dirty="0" smtClean="0">
                <a:solidFill>
                  <a:schemeClr val="tx1"/>
                </a:solidFill>
                <a:ea typeface="+mj-ea"/>
                <a:cs typeface="Arial" charset="0"/>
              </a:rPr>
              <a:t>Psychologieunterricht:</a:t>
            </a:r>
            <a:endParaRPr lang="de-AT" sz="2400" dirty="0">
              <a:solidFill>
                <a:schemeClr val="hlink"/>
              </a:solidFill>
              <a:ea typeface="+mj-ea"/>
              <a:cs typeface="Arial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1989138"/>
            <a:ext cx="3960812" cy="46799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de-DE" sz="2400" b="1" smtClean="0">
                <a:solidFill>
                  <a:srgbClr val="CC9900"/>
                </a:solidFill>
                <a:latin typeface="Times New Roman" pitchFamily="18" charset="0"/>
                <a:cs typeface="Arial" pitchFamily="34" charset="0"/>
              </a:rPr>
              <a:t>philosophische Textarbeit</a:t>
            </a:r>
          </a:p>
          <a:p>
            <a:pPr eaLnBrk="1" hangingPunct="1">
              <a:lnSpc>
                <a:spcPct val="90000"/>
              </a:lnSpc>
            </a:pPr>
            <a:r>
              <a:rPr lang="de-DE" sz="2400" b="1" smtClean="0">
                <a:solidFill>
                  <a:srgbClr val="CC9900"/>
                </a:solidFill>
                <a:latin typeface="Times New Roman" pitchFamily="18" charset="0"/>
                <a:cs typeface="Arial" pitchFamily="34" charset="0"/>
              </a:rPr>
              <a:t>Begriffsanalyse</a:t>
            </a:r>
          </a:p>
          <a:p>
            <a:pPr eaLnBrk="1" hangingPunct="1">
              <a:lnSpc>
                <a:spcPct val="90000"/>
              </a:lnSpc>
            </a:pPr>
            <a:r>
              <a:rPr lang="de-DE" sz="2400" b="1" smtClean="0">
                <a:solidFill>
                  <a:srgbClr val="CC9900"/>
                </a:solidFill>
                <a:latin typeface="Times New Roman" pitchFamily="18" charset="0"/>
                <a:cs typeface="Arial" pitchFamily="34" charset="0"/>
              </a:rPr>
              <a:t>(Neo-)Sokratisches Gespräch</a:t>
            </a:r>
          </a:p>
          <a:p>
            <a:pPr eaLnBrk="1" hangingPunct="1">
              <a:lnSpc>
                <a:spcPct val="90000"/>
              </a:lnSpc>
            </a:pPr>
            <a:r>
              <a:rPr lang="de-DE" sz="2400" b="1" smtClean="0">
                <a:solidFill>
                  <a:srgbClr val="CC9900"/>
                </a:solidFill>
                <a:latin typeface="Times New Roman" pitchFamily="18" charset="0"/>
                <a:cs typeface="Arial" pitchFamily="34" charset="0"/>
              </a:rPr>
              <a:t>philosophisches Argumentieren</a:t>
            </a:r>
          </a:p>
          <a:p>
            <a:pPr eaLnBrk="1" hangingPunct="1">
              <a:lnSpc>
                <a:spcPct val="90000"/>
              </a:lnSpc>
            </a:pPr>
            <a:r>
              <a:rPr lang="de-DE" sz="2400" b="1" smtClean="0">
                <a:solidFill>
                  <a:srgbClr val="CC9900"/>
                </a:solidFill>
                <a:latin typeface="Times New Roman" pitchFamily="18" charset="0"/>
                <a:cs typeface="Arial" pitchFamily="34" charset="0"/>
              </a:rPr>
              <a:t>Gedankenexperiment</a:t>
            </a:r>
          </a:p>
          <a:p>
            <a:pPr eaLnBrk="1" hangingPunct="1">
              <a:lnSpc>
                <a:spcPct val="90000"/>
              </a:lnSpc>
            </a:pPr>
            <a:r>
              <a:rPr lang="de-DE" sz="2400" b="1" smtClean="0">
                <a:solidFill>
                  <a:srgbClr val="CC9900"/>
                </a:solidFill>
                <a:latin typeface="Times New Roman" pitchFamily="18" charset="0"/>
                <a:cs typeface="Arial" pitchFamily="34" charset="0"/>
              </a:rPr>
              <a:t>literales Philosophieren (Essay schreiben)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de-DE" sz="2400" b="1" smtClean="0">
              <a:solidFill>
                <a:srgbClr val="CC9900"/>
              </a:solidFill>
              <a:latin typeface="Times New Roman" pitchFamily="18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de-DE" sz="2400" b="1" smtClean="0">
                <a:solidFill>
                  <a:srgbClr val="CC9900"/>
                </a:solidFill>
                <a:latin typeface="Times New Roman" pitchFamily="18" charset="0"/>
                <a:cs typeface="Arial" pitchFamily="34" charset="0"/>
              </a:rPr>
              <a:t>     </a:t>
            </a:r>
            <a:r>
              <a:rPr lang="de-AT" sz="2400" smtClean="0">
                <a:latin typeface="Times New Roman" pitchFamily="18" charset="0"/>
                <a:cs typeface="Arial" pitchFamily="34" charset="0"/>
              </a:rPr>
              <a:t>            Sept. 2017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de-AT" sz="2400" smtClean="0">
                <a:latin typeface="Times New Roman" pitchFamily="18" charset="0"/>
                <a:cs typeface="Arial" pitchFamily="34" charset="0"/>
              </a:rPr>
              <a:t>                 Budrich</a:t>
            </a:r>
          </a:p>
          <a:p>
            <a:pPr eaLnBrk="1" hangingPunct="1">
              <a:lnSpc>
                <a:spcPct val="90000"/>
              </a:lnSpc>
            </a:pPr>
            <a:endParaRPr lang="de-AT" sz="2400" smtClean="0"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118790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284663" y="1844675"/>
            <a:ext cx="4675187" cy="467995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de-DE" sz="2000" b="1" smtClean="0">
                <a:solidFill>
                  <a:srgbClr val="0000FF"/>
                </a:solidFill>
                <a:cs typeface="Arial" pitchFamily="34" charset="0"/>
              </a:rPr>
              <a:t>Forschungs- u. Diagnosemethoden</a:t>
            </a:r>
          </a:p>
          <a:p>
            <a:pPr>
              <a:lnSpc>
                <a:spcPct val="90000"/>
              </a:lnSpc>
            </a:pPr>
            <a:r>
              <a:rPr lang="de-DE" sz="2000" smtClean="0">
                <a:solidFill>
                  <a:srgbClr val="0000FF"/>
                </a:solidFill>
                <a:cs typeface="Arial" pitchFamily="34" charset="0"/>
              </a:rPr>
              <a:t>Experiment</a:t>
            </a:r>
          </a:p>
          <a:p>
            <a:pPr>
              <a:lnSpc>
                <a:spcPct val="90000"/>
              </a:lnSpc>
            </a:pPr>
            <a:r>
              <a:rPr lang="de-DE" sz="2000" smtClean="0">
                <a:solidFill>
                  <a:srgbClr val="0000FF"/>
                </a:solidFill>
                <a:cs typeface="Arial" pitchFamily="34" charset="0"/>
              </a:rPr>
              <a:t>Beobachtung</a:t>
            </a:r>
          </a:p>
          <a:p>
            <a:pPr>
              <a:lnSpc>
                <a:spcPct val="90000"/>
              </a:lnSpc>
            </a:pPr>
            <a:r>
              <a:rPr lang="de-DE" sz="2000" smtClean="0">
                <a:solidFill>
                  <a:srgbClr val="0000FF"/>
                </a:solidFill>
                <a:cs typeface="Arial" pitchFamily="34" charset="0"/>
              </a:rPr>
              <a:t>Test</a:t>
            </a:r>
          </a:p>
          <a:p>
            <a:pPr>
              <a:lnSpc>
                <a:spcPct val="90000"/>
              </a:lnSpc>
            </a:pPr>
            <a:r>
              <a:rPr lang="de-DE" sz="2000" smtClean="0">
                <a:solidFill>
                  <a:srgbClr val="0000FF"/>
                </a:solidFill>
                <a:cs typeface="Arial" pitchFamily="34" charset="0"/>
              </a:rPr>
              <a:t>Fallanalyse </a:t>
            </a:r>
          </a:p>
          <a:p>
            <a:pPr>
              <a:lnSpc>
                <a:spcPct val="90000"/>
              </a:lnSpc>
            </a:pPr>
            <a:r>
              <a:rPr lang="de-DE" sz="2000" smtClean="0">
                <a:solidFill>
                  <a:srgbClr val="0000FF"/>
                </a:solidFill>
                <a:cs typeface="Arial" pitchFamily="34" charset="0"/>
              </a:rPr>
              <a:t>Mündliche Befragung (Interview)</a:t>
            </a:r>
          </a:p>
          <a:p>
            <a:pPr>
              <a:lnSpc>
                <a:spcPct val="90000"/>
              </a:lnSpc>
            </a:pPr>
            <a:r>
              <a:rPr lang="de-DE" sz="2000" smtClean="0">
                <a:solidFill>
                  <a:srgbClr val="0000FF"/>
                </a:solidFill>
                <a:cs typeface="Arial" pitchFamily="34" charset="0"/>
              </a:rPr>
              <a:t>Schriftliche Befragung (Fragebogen)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de-DE" sz="2000" smtClean="0">
              <a:solidFill>
                <a:srgbClr val="0000FF"/>
              </a:solidFill>
              <a:cs typeface="Arial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de-DE" sz="2000" b="1" smtClean="0">
                <a:solidFill>
                  <a:srgbClr val="FF0000"/>
                </a:solidFill>
                <a:cs typeface="Arial" pitchFamily="34" charset="0"/>
              </a:rPr>
              <a:t>Interventionsmethoden</a:t>
            </a:r>
          </a:p>
          <a:p>
            <a:pPr>
              <a:lnSpc>
                <a:spcPct val="90000"/>
              </a:lnSpc>
            </a:pPr>
            <a:r>
              <a:rPr lang="de-DE" sz="2000" smtClean="0">
                <a:solidFill>
                  <a:srgbClr val="FF0000"/>
                </a:solidFill>
                <a:cs typeface="Arial" pitchFamily="34" charset="0"/>
              </a:rPr>
              <a:t>Konfliktmediation</a:t>
            </a:r>
          </a:p>
          <a:p>
            <a:pPr>
              <a:lnSpc>
                <a:spcPct val="90000"/>
              </a:lnSpc>
            </a:pPr>
            <a:r>
              <a:rPr lang="de-DE" sz="2000" smtClean="0">
                <a:solidFill>
                  <a:srgbClr val="FF0000"/>
                </a:solidFill>
                <a:cs typeface="Arial" pitchFamily="34" charset="0"/>
              </a:rPr>
              <a:t>Gesprächsführung</a:t>
            </a:r>
          </a:p>
          <a:p>
            <a:pPr>
              <a:lnSpc>
                <a:spcPct val="90000"/>
              </a:lnSpc>
            </a:pPr>
            <a:r>
              <a:rPr lang="de-DE" sz="2000" smtClean="0">
                <a:solidFill>
                  <a:srgbClr val="FF0000"/>
                </a:solidFill>
                <a:cs typeface="Arial" pitchFamily="34" charset="0"/>
              </a:rPr>
              <a:t>Gruppendynamik, Gruppenführung</a:t>
            </a:r>
          </a:p>
          <a:p>
            <a:pPr>
              <a:lnSpc>
                <a:spcPct val="90000"/>
              </a:lnSpc>
            </a:pPr>
            <a:r>
              <a:rPr lang="de-DE" sz="2000" smtClean="0">
                <a:solidFill>
                  <a:srgbClr val="FF0000"/>
                </a:solidFill>
                <a:cs typeface="Arial" pitchFamily="34" charset="0"/>
              </a:rPr>
              <a:t>kognitive Interventionsmethoden (Stress, Achtsamkeit, ...)</a:t>
            </a:r>
          </a:p>
          <a:p>
            <a:pPr>
              <a:lnSpc>
                <a:spcPct val="90000"/>
              </a:lnSpc>
            </a:pPr>
            <a:r>
              <a:rPr lang="de-DE" sz="2000" smtClean="0">
                <a:solidFill>
                  <a:srgbClr val="FF0000"/>
                </a:solidFill>
                <a:cs typeface="Arial" pitchFamily="34" charset="0"/>
              </a:rPr>
              <a:t>...</a:t>
            </a:r>
          </a:p>
        </p:txBody>
      </p:sp>
      <p:pic>
        <p:nvPicPr>
          <p:cNvPr id="44038" name="Bild 1" descr="51BwegZ9pHL._SX345_BO1,204,203,200_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96188" y="2379663"/>
            <a:ext cx="8255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39" name="Bild 8" descr="Fachdidaktik Philosophie.tif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750" y="5373688"/>
            <a:ext cx="815975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233</Words>
  <Application>Microsoft Office PowerPoint</Application>
  <PresentationFormat>Bildschirmpräsentation (4:3)</PresentationFormat>
  <Paragraphs>56</Paragraphs>
  <Slides>3</Slides>
  <Notes>3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4" baseType="lpstr">
      <vt:lpstr>Larissa-Design</vt:lpstr>
      <vt:lpstr>Der Knabe B. senkt den Kopf, blättert hektisch in seinem Heft und stottert.</vt:lpstr>
      <vt:lpstr>Folie 2</vt:lpstr>
      <vt:lpstr>Fachmethodenorientierung im Philosophie- und Psychologieunterricht: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 Knabe B. senkt den Kopf, blättert hektisch in seinem Heft und stottert.</dc:title>
  <dc:creator>Niko</dc:creator>
  <cp:lastModifiedBy>Niko</cp:lastModifiedBy>
  <cp:revision>2</cp:revision>
  <dcterms:created xsi:type="dcterms:W3CDTF">2017-01-22T18:00:22Z</dcterms:created>
  <dcterms:modified xsi:type="dcterms:W3CDTF">2017-01-23T18:15:53Z</dcterms:modified>
</cp:coreProperties>
</file>