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7" r:id="rId4"/>
    <p:sldId id="269" r:id="rId5"/>
    <p:sldId id="270" r:id="rId6"/>
    <p:sldId id="275" r:id="rId7"/>
    <p:sldId id="280" r:id="rId8"/>
    <p:sldId id="279" r:id="rId9"/>
    <p:sldId id="257" r:id="rId10"/>
    <p:sldId id="278" r:id="rId11"/>
    <p:sldId id="264" r:id="rId12"/>
    <p:sldId id="259" r:id="rId13"/>
    <p:sldId id="281" r:id="rId14"/>
    <p:sldId id="268" r:id="rId15"/>
    <p:sldId id="282" r:id="rId16"/>
  </p:sldIdLst>
  <p:sldSz cx="12192000" cy="6858000"/>
  <p:notesSz cx="10018713" cy="68897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2" autoAdjust="0"/>
    <p:restoredTop sz="94660"/>
  </p:normalViewPr>
  <p:slideViewPr>
    <p:cSldViewPr snapToGrid="0">
      <p:cViewPr>
        <p:scale>
          <a:sx n="50" d="100"/>
          <a:sy n="50" d="100"/>
        </p:scale>
        <p:origin x="2622" y="14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83656D-36F3-4480-8491-1445158EFF72}" type="doc">
      <dgm:prSet loTypeId="urn:microsoft.com/office/officeart/2008/layout/HorizontalMultiLevelHierarchy" loCatId="hierarchy" qsTypeId="urn:microsoft.com/office/officeart/2005/8/quickstyle/simple1" qsCatId="simple" csTypeId="urn:microsoft.com/office/officeart/2005/8/colors/colorful4" csCatId="colorful" phldr="1"/>
      <dgm:spPr/>
      <dgm:t>
        <a:bodyPr/>
        <a:lstStyle/>
        <a:p>
          <a:endParaRPr lang="de-AT"/>
        </a:p>
      </dgm:t>
    </dgm:pt>
    <dgm:pt modelId="{65B8B792-D0DB-4C7C-B627-83675EFA2D3F}">
      <dgm:prSet phldrT="[Text]"/>
      <dgm:spPr>
        <a:solidFill>
          <a:schemeClr val="accent4"/>
        </a:solidFill>
      </dgm:spPr>
      <dgm:t>
        <a:bodyPr/>
        <a:lstStyle/>
        <a:p>
          <a:r>
            <a:rPr lang="de-AT" dirty="0"/>
            <a:t>Psychologie</a:t>
          </a:r>
        </a:p>
      </dgm:t>
    </dgm:pt>
    <dgm:pt modelId="{09AA7287-6306-4DA7-B70B-6CBBAEF1CB23}" type="parTrans" cxnId="{837717EA-CD7B-423E-9CCF-D4FE27381DF3}">
      <dgm:prSet/>
      <dgm:spPr/>
      <dgm:t>
        <a:bodyPr/>
        <a:lstStyle/>
        <a:p>
          <a:endParaRPr lang="de-AT"/>
        </a:p>
      </dgm:t>
    </dgm:pt>
    <dgm:pt modelId="{DB6DDFF5-6552-430D-8AB6-0075B192B4F6}" type="sibTrans" cxnId="{837717EA-CD7B-423E-9CCF-D4FE27381DF3}">
      <dgm:prSet/>
      <dgm:spPr/>
      <dgm:t>
        <a:bodyPr/>
        <a:lstStyle/>
        <a:p>
          <a:endParaRPr lang="de-AT"/>
        </a:p>
      </dgm:t>
    </dgm:pt>
    <dgm:pt modelId="{58F044D2-2721-4809-8C1C-E853D82001A6}">
      <dgm:prSet phldrT="[Text]" custT="1"/>
      <dgm:spPr>
        <a:solidFill>
          <a:srgbClr val="0070C0"/>
        </a:solidFill>
      </dgm:spPr>
      <dgm:t>
        <a:bodyPr/>
        <a:lstStyle/>
        <a:p>
          <a:r>
            <a:rPr lang="de-AT" sz="2200" dirty="0"/>
            <a:t>Paradigmen</a:t>
          </a:r>
        </a:p>
      </dgm:t>
    </dgm:pt>
    <dgm:pt modelId="{094BB036-59D4-461A-A308-54C4745DAE09}" type="parTrans" cxnId="{DA57947E-B8B6-41DB-A9DB-45549E829E0B}">
      <dgm:prSet/>
      <dgm:spPr/>
      <dgm:t>
        <a:bodyPr/>
        <a:lstStyle/>
        <a:p>
          <a:endParaRPr lang="de-AT"/>
        </a:p>
      </dgm:t>
    </dgm:pt>
    <dgm:pt modelId="{4B8AC076-9D13-4D1A-9F6B-9D28921BC5E2}" type="sibTrans" cxnId="{DA57947E-B8B6-41DB-A9DB-45549E829E0B}">
      <dgm:prSet/>
      <dgm:spPr/>
      <dgm:t>
        <a:bodyPr/>
        <a:lstStyle/>
        <a:p>
          <a:endParaRPr lang="de-AT"/>
        </a:p>
      </dgm:t>
    </dgm:pt>
    <dgm:pt modelId="{F1DB31E3-AA98-46D9-AFDC-21676F8C0389}">
      <dgm:prSet phldrT="[Text]" custT="1"/>
      <dgm:spPr>
        <a:solidFill>
          <a:srgbClr val="0070C0"/>
        </a:solidFill>
      </dgm:spPr>
      <dgm:t>
        <a:bodyPr/>
        <a:lstStyle/>
        <a:p>
          <a:r>
            <a:rPr lang="de-AT" sz="2200" dirty="0"/>
            <a:t>Grundlagendisziplinen</a:t>
          </a:r>
        </a:p>
      </dgm:t>
    </dgm:pt>
    <dgm:pt modelId="{5358B602-4A24-4ABB-8DB6-F82D3ED42A23}" type="parTrans" cxnId="{505BE451-71E7-4E7D-833B-7A9D2EC92A64}">
      <dgm:prSet/>
      <dgm:spPr/>
      <dgm:t>
        <a:bodyPr/>
        <a:lstStyle/>
        <a:p>
          <a:endParaRPr lang="de-AT"/>
        </a:p>
      </dgm:t>
    </dgm:pt>
    <dgm:pt modelId="{D65EEB52-906E-4142-ACF5-4B28D5125D15}" type="sibTrans" cxnId="{505BE451-71E7-4E7D-833B-7A9D2EC92A64}">
      <dgm:prSet/>
      <dgm:spPr/>
      <dgm:t>
        <a:bodyPr/>
        <a:lstStyle/>
        <a:p>
          <a:endParaRPr lang="de-AT"/>
        </a:p>
      </dgm:t>
    </dgm:pt>
    <dgm:pt modelId="{BDFC3DFD-D30C-40DD-B7F3-4046BC95815A}">
      <dgm:prSet phldrT="[Text]" custT="1"/>
      <dgm:spPr>
        <a:solidFill>
          <a:srgbClr val="0070C0"/>
        </a:solidFill>
      </dgm:spPr>
      <dgm:t>
        <a:bodyPr/>
        <a:lstStyle/>
        <a:p>
          <a:r>
            <a:rPr lang="de-AT" sz="2100" dirty="0"/>
            <a:t>Anwendungsdisziplinen</a:t>
          </a:r>
        </a:p>
      </dgm:t>
    </dgm:pt>
    <dgm:pt modelId="{1C913F53-68A7-40A8-91AA-C57254883836}" type="parTrans" cxnId="{86EE06F1-F2EF-4421-8FEC-2193D6CCFB4B}">
      <dgm:prSet/>
      <dgm:spPr/>
      <dgm:t>
        <a:bodyPr/>
        <a:lstStyle/>
        <a:p>
          <a:endParaRPr lang="de-AT"/>
        </a:p>
      </dgm:t>
    </dgm:pt>
    <dgm:pt modelId="{C27AB8E2-883D-4BB4-A603-304DC5707535}" type="sibTrans" cxnId="{86EE06F1-F2EF-4421-8FEC-2193D6CCFB4B}">
      <dgm:prSet/>
      <dgm:spPr/>
      <dgm:t>
        <a:bodyPr/>
        <a:lstStyle/>
        <a:p>
          <a:endParaRPr lang="de-AT"/>
        </a:p>
      </dgm:t>
    </dgm:pt>
    <dgm:pt modelId="{10933E1F-2373-43FC-B6E4-AE3995EEAB95}" type="pres">
      <dgm:prSet presAssocID="{4183656D-36F3-4480-8491-1445158EFF72}" presName="Name0" presStyleCnt="0">
        <dgm:presLayoutVars>
          <dgm:chPref val="1"/>
          <dgm:dir/>
          <dgm:animOne val="branch"/>
          <dgm:animLvl val="lvl"/>
          <dgm:resizeHandles val="exact"/>
        </dgm:presLayoutVars>
      </dgm:prSet>
      <dgm:spPr/>
    </dgm:pt>
    <dgm:pt modelId="{B82549BD-D20B-4923-BB40-46D594F8A58F}" type="pres">
      <dgm:prSet presAssocID="{65B8B792-D0DB-4C7C-B627-83675EFA2D3F}" presName="root1" presStyleCnt="0"/>
      <dgm:spPr/>
    </dgm:pt>
    <dgm:pt modelId="{3AE52471-5B41-4AF7-B975-1ACF3AE06A41}" type="pres">
      <dgm:prSet presAssocID="{65B8B792-D0DB-4C7C-B627-83675EFA2D3F}" presName="LevelOneTextNode" presStyleLbl="node0" presStyleIdx="0" presStyleCnt="1">
        <dgm:presLayoutVars>
          <dgm:chPref val="3"/>
        </dgm:presLayoutVars>
      </dgm:prSet>
      <dgm:spPr/>
    </dgm:pt>
    <dgm:pt modelId="{31B71820-CF82-4ACE-84E0-A5726BC124B5}" type="pres">
      <dgm:prSet presAssocID="{65B8B792-D0DB-4C7C-B627-83675EFA2D3F}" presName="level2hierChild" presStyleCnt="0"/>
      <dgm:spPr/>
    </dgm:pt>
    <dgm:pt modelId="{A6E5AE1E-18F0-4A08-A4CD-CA770E7B89D9}" type="pres">
      <dgm:prSet presAssocID="{094BB036-59D4-461A-A308-54C4745DAE09}" presName="conn2-1" presStyleLbl="parChTrans1D2" presStyleIdx="0" presStyleCnt="3"/>
      <dgm:spPr/>
    </dgm:pt>
    <dgm:pt modelId="{F43AE8D4-FDE7-4D4C-8741-C5A172CB4768}" type="pres">
      <dgm:prSet presAssocID="{094BB036-59D4-461A-A308-54C4745DAE09}" presName="connTx" presStyleLbl="parChTrans1D2" presStyleIdx="0" presStyleCnt="3"/>
      <dgm:spPr/>
    </dgm:pt>
    <dgm:pt modelId="{E61EBA3A-9834-4FD9-8B7E-63E9AD24A49D}" type="pres">
      <dgm:prSet presAssocID="{58F044D2-2721-4809-8C1C-E853D82001A6}" presName="root2" presStyleCnt="0"/>
      <dgm:spPr/>
    </dgm:pt>
    <dgm:pt modelId="{3194F91F-DF7A-4642-851C-FA20A54E8EA5}" type="pres">
      <dgm:prSet presAssocID="{58F044D2-2721-4809-8C1C-E853D82001A6}" presName="LevelTwoTextNode" presStyleLbl="node2" presStyleIdx="0" presStyleCnt="3">
        <dgm:presLayoutVars>
          <dgm:chPref val="3"/>
        </dgm:presLayoutVars>
      </dgm:prSet>
      <dgm:spPr/>
    </dgm:pt>
    <dgm:pt modelId="{342AE553-A2F3-4E94-B50F-64D6B7552D4F}" type="pres">
      <dgm:prSet presAssocID="{58F044D2-2721-4809-8C1C-E853D82001A6}" presName="level3hierChild" presStyleCnt="0"/>
      <dgm:spPr/>
    </dgm:pt>
    <dgm:pt modelId="{D53E1717-5985-4338-95C1-3E7461766427}" type="pres">
      <dgm:prSet presAssocID="{5358B602-4A24-4ABB-8DB6-F82D3ED42A23}" presName="conn2-1" presStyleLbl="parChTrans1D2" presStyleIdx="1" presStyleCnt="3"/>
      <dgm:spPr/>
    </dgm:pt>
    <dgm:pt modelId="{3257BA81-A472-4B94-9195-F7962776CD6C}" type="pres">
      <dgm:prSet presAssocID="{5358B602-4A24-4ABB-8DB6-F82D3ED42A23}" presName="connTx" presStyleLbl="parChTrans1D2" presStyleIdx="1" presStyleCnt="3"/>
      <dgm:spPr/>
    </dgm:pt>
    <dgm:pt modelId="{7124DEF8-010A-4A40-BEA9-339ECC9D14D8}" type="pres">
      <dgm:prSet presAssocID="{F1DB31E3-AA98-46D9-AFDC-21676F8C0389}" presName="root2" presStyleCnt="0"/>
      <dgm:spPr/>
    </dgm:pt>
    <dgm:pt modelId="{472EDEA0-401F-418E-A1C8-55DFE7B6A8F0}" type="pres">
      <dgm:prSet presAssocID="{F1DB31E3-AA98-46D9-AFDC-21676F8C0389}" presName="LevelTwoTextNode" presStyleLbl="node2" presStyleIdx="1" presStyleCnt="3">
        <dgm:presLayoutVars>
          <dgm:chPref val="3"/>
        </dgm:presLayoutVars>
      </dgm:prSet>
      <dgm:spPr/>
    </dgm:pt>
    <dgm:pt modelId="{99373AE1-2F81-4BB9-8DD8-3A2DE99CC461}" type="pres">
      <dgm:prSet presAssocID="{F1DB31E3-AA98-46D9-AFDC-21676F8C0389}" presName="level3hierChild" presStyleCnt="0"/>
      <dgm:spPr/>
    </dgm:pt>
    <dgm:pt modelId="{47B4A152-D2C6-4EB6-BEAE-88B61E16A551}" type="pres">
      <dgm:prSet presAssocID="{1C913F53-68A7-40A8-91AA-C57254883836}" presName="conn2-1" presStyleLbl="parChTrans1D2" presStyleIdx="2" presStyleCnt="3"/>
      <dgm:spPr/>
    </dgm:pt>
    <dgm:pt modelId="{C434B242-9E20-4D16-A6CA-3DAE08D4AAA0}" type="pres">
      <dgm:prSet presAssocID="{1C913F53-68A7-40A8-91AA-C57254883836}" presName="connTx" presStyleLbl="parChTrans1D2" presStyleIdx="2" presStyleCnt="3"/>
      <dgm:spPr/>
    </dgm:pt>
    <dgm:pt modelId="{71D2A042-650D-4F67-8527-EE0B8C960B61}" type="pres">
      <dgm:prSet presAssocID="{BDFC3DFD-D30C-40DD-B7F3-4046BC95815A}" presName="root2" presStyleCnt="0"/>
      <dgm:spPr/>
    </dgm:pt>
    <dgm:pt modelId="{FE5F258A-B7A3-41F6-9BC3-8ADEC743805F}" type="pres">
      <dgm:prSet presAssocID="{BDFC3DFD-D30C-40DD-B7F3-4046BC95815A}" presName="LevelTwoTextNode" presStyleLbl="node2" presStyleIdx="2" presStyleCnt="3">
        <dgm:presLayoutVars>
          <dgm:chPref val="3"/>
        </dgm:presLayoutVars>
      </dgm:prSet>
      <dgm:spPr/>
    </dgm:pt>
    <dgm:pt modelId="{66BF8F25-5515-4D6A-A63F-9A4F89CAC679}" type="pres">
      <dgm:prSet presAssocID="{BDFC3DFD-D30C-40DD-B7F3-4046BC95815A}" presName="level3hierChild" presStyleCnt="0"/>
      <dgm:spPr/>
    </dgm:pt>
  </dgm:ptLst>
  <dgm:cxnLst>
    <dgm:cxn modelId="{BCD86E0C-87F9-431F-A382-AFC9BEA69086}" type="presOf" srcId="{BDFC3DFD-D30C-40DD-B7F3-4046BC95815A}" destId="{FE5F258A-B7A3-41F6-9BC3-8ADEC743805F}" srcOrd="0" destOrd="0" presId="urn:microsoft.com/office/officeart/2008/layout/HorizontalMultiLevelHierarchy"/>
    <dgm:cxn modelId="{91B71711-561A-4FA6-A5CA-C0AE1A02415B}" type="presOf" srcId="{4183656D-36F3-4480-8491-1445158EFF72}" destId="{10933E1F-2373-43FC-B6E4-AE3995EEAB95}" srcOrd="0" destOrd="0" presId="urn:microsoft.com/office/officeart/2008/layout/HorizontalMultiLevelHierarchy"/>
    <dgm:cxn modelId="{1681B912-9701-4C74-B2F6-856A0BC0ACDB}" type="presOf" srcId="{F1DB31E3-AA98-46D9-AFDC-21676F8C0389}" destId="{472EDEA0-401F-418E-A1C8-55DFE7B6A8F0}" srcOrd="0" destOrd="0" presId="urn:microsoft.com/office/officeart/2008/layout/HorizontalMultiLevelHierarchy"/>
    <dgm:cxn modelId="{D9933A1D-901D-4970-8755-4EC6975DCF64}" type="presOf" srcId="{5358B602-4A24-4ABB-8DB6-F82D3ED42A23}" destId="{D53E1717-5985-4338-95C1-3E7461766427}" srcOrd="0" destOrd="0" presId="urn:microsoft.com/office/officeart/2008/layout/HorizontalMultiLevelHierarchy"/>
    <dgm:cxn modelId="{10B42C3C-D84D-4653-9D56-537EBA0DA3D6}" type="presOf" srcId="{094BB036-59D4-461A-A308-54C4745DAE09}" destId="{A6E5AE1E-18F0-4A08-A4CD-CA770E7B89D9}" srcOrd="0" destOrd="0" presId="urn:microsoft.com/office/officeart/2008/layout/HorizontalMultiLevelHierarchy"/>
    <dgm:cxn modelId="{9FD21948-BDDE-4711-A478-6348C07253EC}" type="presOf" srcId="{5358B602-4A24-4ABB-8DB6-F82D3ED42A23}" destId="{3257BA81-A472-4B94-9195-F7962776CD6C}" srcOrd="1" destOrd="0" presId="urn:microsoft.com/office/officeart/2008/layout/HorizontalMultiLevelHierarchy"/>
    <dgm:cxn modelId="{505BE451-71E7-4E7D-833B-7A9D2EC92A64}" srcId="{65B8B792-D0DB-4C7C-B627-83675EFA2D3F}" destId="{F1DB31E3-AA98-46D9-AFDC-21676F8C0389}" srcOrd="1" destOrd="0" parTransId="{5358B602-4A24-4ABB-8DB6-F82D3ED42A23}" sibTransId="{D65EEB52-906E-4142-ACF5-4B28D5125D15}"/>
    <dgm:cxn modelId="{C740757C-3C5C-4552-93EA-6A7E257745C4}" type="presOf" srcId="{65B8B792-D0DB-4C7C-B627-83675EFA2D3F}" destId="{3AE52471-5B41-4AF7-B975-1ACF3AE06A41}" srcOrd="0" destOrd="0" presId="urn:microsoft.com/office/officeart/2008/layout/HorizontalMultiLevelHierarchy"/>
    <dgm:cxn modelId="{DA57947E-B8B6-41DB-A9DB-45549E829E0B}" srcId="{65B8B792-D0DB-4C7C-B627-83675EFA2D3F}" destId="{58F044D2-2721-4809-8C1C-E853D82001A6}" srcOrd="0" destOrd="0" parTransId="{094BB036-59D4-461A-A308-54C4745DAE09}" sibTransId="{4B8AC076-9D13-4D1A-9F6B-9D28921BC5E2}"/>
    <dgm:cxn modelId="{C3A5DDB0-373D-46D6-8B3F-5A5BE97256F0}" type="presOf" srcId="{1C913F53-68A7-40A8-91AA-C57254883836}" destId="{47B4A152-D2C6-4EB6-BEAE-88B61E16A551}" srcOrd="0" destOrd="0" presId="urn:microsoft.com/office/officeart/2008/layout/HorizontalMultiLevelHierarchy"/>
    <dgm:cxn modelId="{0B303ADF-D5F1-4348-A19E-8392E612B98F}" type="presOf" srcId="{58F044D2-2721-4809-8C1C-E853D82001A6}" destId="{3194F91F-DF7A-4642-851C-FA20A54E8EA5}" srcOrd="0" destOrd="0" presId="urn:microsoft.com/office/officeart/2008/layout/HorizontalMultiLevelHierarchy"/>
    <dgm:cxn modelId="{837717EA-CD7B-423E-9CCF-D4FE27381DF3}" srcId="{4183656D-36F3-4480-8491-1445158EFF72}" destId="{65B8B792-D0DB-4C7C-B627-83675EFA2D3F}" srcOrd="0" destOrd="0" parTransId="{09AA7287-6306-4DA7-B70B-6CBBAEF1CB23}" sibTransId="{DB6DDFF5-6552-430D-8AB6-0075B192B4F6}"/>
    <dgm:cxn modelId="{86EE06F1-F2EF-4421-8FEC-2193D6CCFB4B}" srcId="{65B8B792-D0DB-4C7C-B627-83675EFA2D3F}" destId="{BDFC3DFD-D30C-40DD-B7F3-4046BC95815A}" srcOrd="2" destOrd="0" parTransId="{1C913F53-68A7-40A8-91AA-C57254883836}" sibTransId="{C27AB8E2-883D-4BB4-A603-304DC5707535}"/>
    <dgm:cxn modelId="{C4F33EF8-D43A-439F-BDF3-8C59108EA684}" type="presOf" srcId="{094BB036-59D4-461A-A308-54C4745DAE09}" destId="{F43AE8D4-FDE7-4D4C-8741-C5A172CB4768}" srcOrd="1" destOrd="0" presId="urn:microsoft.com/office/officeart/2008/layout/HorizontalMultiLevelHierarchy"/>
    <dgm:cxn modelId="{DFBA2FFB-529D-4E52-A4B0-A4C9955C0B13}" type="presOf" srcId="{1C913F53-68A7-40A8-91AA-C57254883836}" destId="{C434B242-9E20-4D16-A6CA-3DAE08D4AAA0}" srcOrd="1" destOrd="0" presId="urn:microsoft.com/office/officeart/2008/layout/HorizontalMultiLevelHierarchy"/>
    <dgm:cxn modelId="{D328E640-89E2-4569-9E67-02683BF1873A}" type="presParOf" srcId="{10933E1F-2373-43FC-B6E4-AE3995EEAB95}" destId="{B82549BD-D20B-4923-BB40-46D594F8A58F}" srcOrd="0" destOrd="0" presId="urn:microsoft.com/office/officeart/2008/layout/HorizontalMultiLevelHierarchy"/>
    <dgm:cxn modelId="{320B2703-89FB-4A39-8BA7-46731CEF011B}" type="presParOf" srcId="{B82549BD-D20B-4923-BB40-46D594F8A58F}" destId="{3AE52471-5B41-4AF7-B975-1ACF3AE06A41}" srcOrd="0" destOrd="0" presId="urn:microsoft.com/office/officeart/2008/layout/HorizontalMultiLevelHierarchy"/>
    <dgm:cxn modelId="{FCC65E5E-F21F-4CF1-AFFA-D69F51F99976}" type="presParOf" srcId="{B82549BD-D20B-4923-BB40-46D594F8A58F}" destId="{31B71820-CF82-4ACE-84E0-A5726BC124B5}" srcOrd="1" destOrd="0" presId="urn:microsoft.com/office/officeart/2008/layout/HorizontalMultiLevelHierarchy"/>
    <dgm:cxn modelId="{A8F786C3-376C-47A8-992F-4D6F53C157CD}" type="presParOf" srcId="{31B71820-CF82-4ACE-84E0-A5726BC124B5}" destId="{A6E5AE1E-18F0-4A08-A4CD-CA770E7B89D9}" srcOrd="0" destOrd="0" presId="urn:microsoft.com/office/officeart/2008/layout/HorizontalMultiLevelHierarchy"/>
    <dgm:cxn modelId="{24435E5D-4C44-4D91-A848-BA2DC8062626}" type="presParOf" srcId="{A6E5AE1E-18F0-4A08-A4CD-CA770E7B89D9}" destId="{F43AE8D4-FDE7-4D4C-8741-C5A172CB4768}" srcOrd="0" destOrd="0" presId="urn:microsoft.com/office/officeart/2008/layout/HorizontalMultiLevelHierarchy"/>
    <dgm:cxn modelId="{52C0AD79-5C9C-4D65-9762-4D119A0BFA21}" type="presParOf" srcId="{31B71820-CF82-4ACE-84E0-A5726BC124B5}" destId="{E61EBA3A-9834-4FD9-8B7E-63E9AD24A49D}" srcOrd="1" destOrd="0" presId="urn:microsoft.com/office/officeart/2008/layout/HorizontalMultiLevelHierarchy"/>
    <dgm:cxn modelId="{936F727C-4F6A-407C-BF77-7BC75FBE3304}" type="presParOf" srcId="{E61EBA3A-9834-4FD9-8B7E-63E9AD24A49D}" destId="{3194F91F-DF7A-4642-851C-FA20A54E8EA5}" srcOrd="0" destOrd="0" presId="urn:microsoft.com/office/officeart/2008/layout/HorizontalMultiLevelHierarchy"/>
    <dgm:cxn modelId="{3D024A4B-7387-4F71-A789-478947292E01}" type="presParOf" srcId="{E61EBA3A-9834-4FD9-8B7E-63E9AD24A49D}" destId="{342AE553-A2F3-4E94-B50F-64D6B7552D4F}" srcOrd="1" destOrd="0" presId="urn:microsoft.com/office/officeart/2008/layout/HorizontalMultiLevelHierarchy"/>
    <dgm:cxn modelId="{183A466E-E54A-47D2-B6A5-FD1122AB3EE1}" type="presParOf" srcId="{31B71820-CF82-4ACE-84E0-A5726BC124B5}" destId="{D53E1717-5985-4338-95C1-3E7461766427}" srcOrd="2" destOrd="0" presId="urn:microsoft.com/office/officeart/2008/layout/HorizontalMultiLevelHierarchy"/>
    <dgm:cxn modelId="{B9359A02-C70D-4DD8-9EB5-01AE70CAE9AB}" type="presParOf" srcId="{D53E1717-5985-4338-95C1-3E7461766427}" destId="{3257BA81-A472-4B94-9195-F7962776CD6C}" srcOrd="0" destOrd="0" presId="urn:microsoft.com/office/officeart/2008/layout/HorizontalMultiLevelHierarchy"/>
    <dgm:cxn modelId="{BCAEE610-F803-4097-8C00-EAC489CB1553}" type="presParOf" srcId="{31B71820-CF82-4ACE-84E0-A5726BC124B5}" destId="{7124DEF8-010A-4A40-BEA9-339ECC9D14D8}" srcOrd="3" destOrd="0" presId="urn:microsoft.com/office/officeart/2008/layout/HorizontalMultiLevelHierarchy"/>
    <dgm:cxn modelId="{105699EF-E2D9-4F72-BD68-6FECBD8E5EF5}" type="presParOf" srcId="{7124DEF8-010A-4A40-BEA9-339ECC9D14D8}" destId="{472EDEA0-401F-418E-A1C8-55DFE7B6A8F0}" srcOrd="0" destOrd="0" presId="urn:microsoft.com/office/officeart/2008/layout/HorizontalMultiLevelHierarchy"/>
    <dgm:cxn modelId="{4F00CDBD-34F5-4D37-9B5F-325C4D555D7C}" type="presParOf" srcId="{7124DEF8-010A-4A40-BEA9-339ECC9D14D8}" destId="{99373AE1-2F81-4BB9-8DD8-3A2DE99CC461}" srcOrd="1" destOrd="0" presId="urn:microsoft.com/office/officeart/2008/layout/HorizontalMultiLevelHierarchy"/>
    <dgm:cxn modelId="{3711B27D-6516-4235-B287-A1D4D6A8D6E3}" type="presParOf" srcId="{31B71820-CF82-4ACE-84E0-A5726BC124B5}" destId="{47B4A152-D2C6-4EB6-BEAE-88B61E16A551}" srcOrd="4" destOrd="0" presId="urn:microsoft.com/office/officeart/2008/layout/HorizontalMultiLevelHierarchy"/>
    <dgm:cxn modelId="{A6830F15-52C7-4DE8-869E-62570C271DC0}" type="presParOf" srcId="{47B4A152-D2C6-4EB6-BEAE-88B61E16A551}" destId="{C434B242-9E20-4D16-A6CA-3DAE08D4AAA0}" srcOrd="0" destOrd="0" presId="urn:microsoft.com/office/officeart/2008/layout/HorizontalMultiLevelHierarchy"/>
    <dgm:cxn modelId="{A0CA2C86-115D-408E-B08A-57CF7E842929}" type="presParOf" srcId="{31B71820-CF82-4ACE-84E0-A5726BC124B5}" destId="{71D2A042-650D-4F67-8527-EE0B8C960B61}" srcOrd="5" destOrd="0" presId="urn:microsoft.com/office/officeart/2008/layout/HorizontalMultiLevelHierarchy"/>
    <dgm:cxn modelId="{869D5BCA-553D-4AF6-9316-58098A89CE31}" type="presParOf" srcId="{71D2A042-650D-4F67-8527-EE0B8C960B61}" destId="{FE5F258A-B7A3-41F6-9BC3-8ADEC743805F}" srcOrd="0" destOrd="0" presId="urn:microsoft.com/office/officeart/2008/layout/HorizontalMultiLevelHierarchy"/>
    <dgm:cxn modelId="{F9CEF87D-572D-4917-9CB6-1A2ED639C7E6}" type="presParOf" srcId="{71D2A042-650D-4F67-8527-EE0B8C960B61}" destId="{66BF8F25-5515-4D6A-A63F-9A4F89CAC679}"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B4A152-D2C6-4EB6-BEAE-88B61E16A551}">
      <dsp:nvSpPr>
        <dsp:cNvPr id="0" name=""/>
        <dsp:cNvSpPr/>
      </dsp:nvSpPr>
      <dsp:spPr>
        <a:xfrm>
          <a:off x="2013947" y="2137585"/>
          <a:ext cx="532857" cy="1015353"/>
        </a:xfrm>
        <a:custGeom>
          <a:avLst/>
          <a:gdLst/>
          <a:ahLst/>
          <a:cxnLst/>
          <a:rect l="0" t="0" r="0" b="0"/>
          <a:pathLst>
            <a:path>
              <a:moveTo>
                <a:pt x="0" y="0"/>
              </a:moveTo>
              <a:lnTo>
                <a:pt x="266428" y="0"/>
              </a:lnTo>
              <a:lnTo>
                <a:pt x="266428" y="1015353"/>
              </a:lnTo>
              <a:lnTo>
                <a:pt x="532857" y="1015353"/>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AT" sz="500" kern="1200"/>
        </a:p>
      </dsp:txBody>
      <dsp:txXfrm>
        <a:off x="2251708" y="2616595"/>
        <a:ext cx="57334" cy="57334"/>
      </dsp:txXfrm>
    </dsp:sp>
    <dsp:sp modelId="{D53E1717-5985-4338-95C1-3E7461766427}">
      <dsp:nvSpPr>
        <dsp:cNvPr id="0" name=""/>
        <dsp:cNvSpPr/>
      </dsp:nvSpPr>
      <dsp:spPr>
        <a:xfrm>
          <a:off x="2013947" y="2091865"/>
          <a:ext cx="532857" cy="91440"/>
        </a:xfrm>
        <a:custGeom>
          <a:avLst/>
          <a:gdLst/>
          <a:ahLst/>
          <a:cxnLst/>
          <a:rect l="0" t="0" r="0" b="0"/>
          <a:pathLst>
            <a:path>
              <a:moveTo>
                <a:pt x="0" y="45720"/>
              </a:moveTo>
              <a:lnTo>
                <a:pt x="532857" y="4572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AT" sz="500" kern="1200"/>
        </a:p>
      </dsp:txBody>
      <dsp:txXfrm>
        <a:off x="2267054" y="2124264"/>
        <a:ext cx="26642" cy="26642"/>
      </dsp:txXfrm>
    </dsp:sp>
    <dsp:sp modelId="{A6E5AE1E-18F0-4A08-A4CD-CA770E7B89D9}">
      <dsp:nvSpPr>
        <dsp:cNvPr id="0" name=""/>
        <dsp:cNvSpPr/>
      </dsp:nvSpPr>
      <dsp:spPr>
        <a:xfrm>
          <a:off x="2013947" y="1122232"/>
          <a:ext cx="532857" cy="1015353"/>
        </a:xfrm>
        <a:custGeom>
          <a:avLst/>
          <a:gdLst/>
          <a:ahLst/>
          <a:cxnLst/>
          <a:rect l="0" t="0" r="0" b="0"/>
          <a:pathLst>
            <a:path>
              <a:moveTo>
                <a:pt x="0" y="1015353"/>
              </a:moveTo>
              <a:lnTo>
                <a:pt x="266428" y="1015353"/>
              </a:lnTo>
              <a:lnTo>
                <a:pt x="266428" y="0"/>
              </a:lnTo>
              <a:lnTo>
                <a:pt x="532857" y="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AT" sz="500" kern="1200"/>
        </a:p>
      </dsp:txBody>
      <dsp:txXfrm>
        <a:off x="2251708" y="1601241"/>
        <a:ext cx="57334" cy="57334"/>
      </dsp:txXfrm>
    </dsp:sp>
    <dsp:sp modelId="{3AE52471-5B41-4AF7-B975-1ACF3AE06A41}">
      <dsp:nvSpPr>
        <dsp:cNvPr id="0" name=""/>
        <dsp:cNvSpPr/>
      </dsp:nvSpPr>
      <dsp:spPr>
        <a:xfrm rot="16200000">
          <a:off x="-529779" y="1731444"/>
          <a:ext cx="4275171" cy="812282"/>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655" tIns="33655" rIns="33655" bIns="33655" numCol="1" spcCol="1270" anchor="ctr" anchorCtr="0">
          <a:noAutofit/>
        </a:bodyPr>
        <a:lstStyle/>
        <a:p>
          <a:pPr marL="0" lvl="0" indent="0" algn="ctr" defTabSz="2355850">
            <a:lnSpc>
              <a:spcPct val="90000"/>
            </a:lnSpc>
            <a:spcBef>
              <a:spcPct val="0"/>
            </a:spcBef>
            <a:spcAft>
              <a:spcPct val="35000"/>
            </a:spcAft>
            <a:buNone/>
          </a:pPr>
          <a:r>
            <a:rPr lang="de-AT" sz="5300" kern="1200" dirty="0"/>
            <a:t>Psychologie</a:t>
          </a:r>
        </a:p>
      </dsp:txBody>
      <dsp:txXfrm>
        <a:off x="-529779" y="1731444"/>
        <a:ext cx="4275171" cy="812282"/>
      </dsp:txXfrm>
    </dsp:sp>
    <dsp:sp modelId="{3194F91F-DF7A-4642-851C-FA20A54E8EA5}">
      <dsp:nvSpPr>
        <dsp:cNvPr id="0" name=""/>
        <dsp:cNvSpPr/>
      </dsp:nvSpPr>
      <dsp:spPr>
        <a:xfrm>
          <a:off x="2546804" y="716091"/>
          <a:ext cx="2664286" cy="812282"/>
        </a:xfrm>
        <a:prstGeom prst="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de-AT" sz="2200" kern="1200" dirty="0"/>
            <a:t>Paradigmen</a:t>
          </a:r>
        </a:p>
      </dsp:txBody>
      <dsp:txXfrm>
        <a:off x="2546804" y="716091"/>
        <a:ext cx="2664286" cy="812282"/>
      </dsp:txXfrm>
    </dsp:sp>
    <dsp:sp modelId="{472EDEA0-401F-418E-A1C8-55DFE7B6A8F0}">
      <dsp:nvSpPr>
        <dsp:cNvPr id="0" name=""/>
        <dsp:cNvSpPr/>
      </dsp:nvSpPr>
      <dsp:spPr>
        <a:xfrm>
          <a:off x="2546804" y="1731444"/>
          <a:ext cx="2664286" cy="812282"/>
        </a:xfrm>
        <a:prstGeom prst="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de-AT" sz="2200" kern="1200" dirty="0"/>
            <a:t>Grundlagendisziplinen</a:t>
          </a:r>
        </a:p>
      </dsp:txBody>
      <dsp:txXfrm>
        <a:off x="2546804" y="1731444"/>
        <a:ext cx="2664286" cy="812282"/>
      </dsp:txXfrm>
    </dsp:sp>
    <dsp:sp modelId="{FE5F258A-B7A3-41F6-9BC3-8ADEC743805F}">
      <dsp:nvSpPr>
        <dsp:cNvPr id="0" name=""/>
        <dsp:cNvSpPr/>
      </dsp:nvSpPr>
      <dsp:spPr>
        <a:xfrm>
          <a:off x="2546804" y="2746797"/>
          <a:ext cx="2664286" cy="812282"/>
        </a:xfrm>
        <a:prstGeom prst="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de-AT" sz="2100" kern="1200" dirty="0"/>
            <a:t>Anwendungsdisziplinen</a:t>
          </a:r>
        </a:p>
      </dsp:txBody>
      <dsp:txXfrm>
        <a:off x="2546804" y="2746797"/>
        <a:ext cx="2664286" cy="812282"/>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8E77BF-7618-4448-9BCD-7C8BB926DBB3}"/>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AT"/>
          </a:p>
        </p:txBody>
      </p:sp>
      <p:sp>
        <p:nvSpPr>
          <p:cNvPr id="3" name="Untertitel 2">
            <a:extLst>
              <a:ext uri="{FF2B5EF4-FFF2-40B4-BE49-F238E27FC236}">
                <a16:creationId xmlns:a16="http://schemas.microsoft.com/office/drawing/2014/main" id="{DBC1552B-9998-4EA8-AE23-CCA00FBB4C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AT"/>
          </a:p>
        </p:txBody>
      </p:sp>
      <p:sp>
        <p:nvSpPr>
          <p:cNvPr id="4" name="Datumsplatzhalter 3">
            <a:extLst>
              <a:ext uri="{FF2B5EF4-FFF2-40B4-BE49-F238E27FC236}">
                <a16:creationId xmlns:a16="http://schemas.microsoft.com/office/drawing/2014/main" id="{2CB73A49-BEDB-4687-BF1D-5B8D6EEEF8DB}"/>
              </a:ext>
            </a:extLst>
          </p:cNvPr>
          <p:cNvSpPr>
            <a:spLocks noGrp="1"/>
          </p:cNvSpPr>
          <p:nvPr>
            <p:ph type="dt" sz="half" idx="10"/>
          </p:nvPr>
        </p:nvSpPr>
        <p:spPr/>
        <p:txBody>
          <a:bodyPr/>
          <a:lstStyle/>
          <a:p>
            <a:fld id="{35AAB81E-9A69-4C51-A60B-1CC724115F33}" type="datetimeFigureOut">
              <a:rPr lang="de-AT" smtClean="0"/>
              <a:t>21.01.2019</a:t>
            </a:fld>
            <a:endParaRPr lang="de-AT"/>
          </a:p>
        </p:txBody>
      </p:sp>
      <p:sp>
        <p:nvSpPr>
          <p:cNvPr id="5" name="Fußzeilenplatzhalter 4">
            <a:extLst>
              <a:ext uri="{FF2B5EF4-FFF2-40B4-BE49-F238E27FC236}">
                <a16:creationId xmlns:a16="http://schemas.microsoft.com/office/drawing/2014/main" id="{6386978B-86C0-4101-A3E4-00F21A3661B7}"/>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0F8F0014-59AC-4F7D-A19F-6F3AE62554A7}"/>
              </a:ext>
            </a:extLst>
          </p:cNvPr>
          <p:cNvSpPr>
            <a:spLocks noGrp="1"/>
          </p:cNvSpPr>
          <p:nvPr>
            <p:ph type="sldNum" sz="quarter" idx="12"/>
          </p:nvPr>
        </p:nvSpPr>
        <p:spPr/>
        <p:txBody>
          <a:bodyPr/>
          <a:lstStyle/>
          <a:p>
            <a:fld id="{9F615052-88EF-4601-ACC8-892ECC105D61}" type="slidenum">
              <a:rPr lang="de-AT" smtClean="0"/>
              <a:t>‹Nr.›</a:t>
            </a:fld>
            <a:endParaRPr lang="de-AT"/>
          </a:p>
        </p:txBody>
      </p:sp>
    </p:spTree>
    <p:extLst>
      <p:ext uri="{BB962C8B-B14F-4D97-AF65-F5344CB8AC3E}">
        <p14:creationId xmlns:p14="http://schemas.microsoft.com/office/powerpoint/2010/main" val="2545818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9DC357-264F-46E8-A980-00F52E9F5744}"/>
              </a:ext>
            </a:extLst>
          </p:cNvPr>
          <p:cNvSpPr>
            <a:spLocks noGrp="1"/>
          </p:cNvSpPr>
          <p:nvPr>
            <p:ph type="title"/>
          </p:nvPr>
        </p:nvSpPr>
        <p:spPr/>
        <p:txBody>
          <a:bodyPr/>
          <a:lstStyle/>
          <a:p>
            <a:r>
              <a:rPr lang="de-DE"/>
              <a:t>Mastertitelformat bearbeiten</a:t>
            </a:r>
            <a:endParaRPr lang="de-AT"/>
          </a:p>
        </p:txBody>
      </p:sp>
      <p:sp>
        <p:nvSpPr>
          <p:cNvPr id="3" name="Vertikaler Textplatzhalter 2">
            <a:extLst>
              <a:ext uri="{FF2B5EF4-FFF2-40B4-BE49-F238E27FC236}">
                <a16:creationId xmlns:a16="http://schemas.microsoft.com/office/drawing/2014/main" id="{AD6A742E-5B64-4209-9DBC-7558A73806E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F280BC70-743F-4DDB-A817-7F5CCB10E4E2}"/>
              </a:ext>
            </a:extLst>
          </p:cNvPr>
          <p:cNvSpPr>
            <a:spLocks noGrp="1"/>
          </p:cNvSpPr>
          <p:nvPr>
            <p:ph type="dt" sz="half" idx="10"/>
          </p:nvPr>
        </p:nvSpPr>
        <p:spPr/>
        <p:txBody>
          <a:bodyPr/>
          <a:lstStyle/>
          <a:p>
            <a:fld id="{35AAB81E-9A69-4C51-A60B-1CC724115F33}" type="datetimeFigureOut">
              <a:rPr lang="de-AT" smtClean="0"/>
              <a:t>21.01.2019</a:t>
            </a:fld>
            <a:endParaRPr lang="de-AT"/>
          </a:p>
        </p:txBody>
      </p:sp>
      <p:sp>
        <p:nvSpPr>
          <p:cNvPr id="5" name="Fußzeilenplatzhalter 4">
            <a:extLst>
              <a:ext uri="{FF2B5EF4-FFF2-40B4-BE49-F238E27FC236}">
                <a16:creationId xmlns:a16="http://schemas.microsoft.com/office/drawing/2014/main" id="{B7A45B42-DBA8-4EF5-A7B5-E0CCC5C31D79}"/>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169FFB3D-94A6-44C1-A0DE-2DDD42E4103C}"/>
              </a:ext>
            </a:extLst>
          </p:cNvPr>
          <p:cNvSpPr>
            <a:spLocks noGrp="1"/>
          </p:cNvSpPr>
          <p:nvPr>
            <p:ph type="sldNum" sz="quarter" idx="12"/>
          </p:nvPr>
        </p:nvSpPr>
        <p:spPr/>
        <p:txBody>
          <a:bodyPr/>
          <a:lstStyle/>
          <a:p>
            <a:fld id="{9F615052-88EF-4601-ACC8-892ECC105D61}" type="slidenum">
              <a:rPr lang="de-AT" smtClean="0"/>
              <a:t>‹Nr.›</a:t>
            </a:fld>
            <a:endParaRPr lang="de-AT"/>
          </a:p>
        </p:txBody>
      </p:sp>
    </p:spTree>
    <p:extLst>
      <p:ext uri="{BB962C8B-B14F-4D97-AF65-F5344CB8AC3E}">
        <p14:creationId xmlns:p14="http://schemas.microsoft.com/office/powerpoint/2010/main" val="3254320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2A78D30-C301-4735-A972-1F45E19470DA}"/>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AT"/>
          </a:p>
        </p:txBody>
      </p:sp>
      <p:sp>
        <p:nvSpPr>
          <p:cNvPr id="3" name="Vertikaler Textplatzhalter 2">
            <a:extLst>
              <a:ext uri="{FF2B5EF4-FFF2-40B4-BE49-F238E27FC236}">
                <a16:creationId xmlns:a16="http://schemas.microsoft.com/office/drawing/2014/main" id="{3EF0606E-129F-45AF-AF37-1F85EE9CD51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5C13574C-E36A-4A33-854F-A2945F5C30B3}"/>
              </a:ext>
            </a:extLst>
          </p:cNvPr>
          <p:cNvSpPr>
            <a:spLocks noGrp="1"/>
          </p:cNvSpPr>
          <p:nvPr>
            <p:ph type="dt" sz="half" idx="10"/>
          </p:nvPr>
        </p:nvSpPr>
        <p:spPr/>
        <p:txBody>
          <a:bodyPr/>
          <a:lstStyle/>
          <a:p>
            <a:fld id="{35AAB81E-9A69-4C51-A60B-1CC724115F33}" type="datetimeFigureOut">
              <a:rPr lang="de-AT" smtClean="0"/>
              <a:t>21.01.2019</a:t>
            </a:fld>
            <a:endParaRPr lang="de-AT"/>
          </a:p>
        </p:txBody>
      </p:sp>
      <p:sp>
        <p:nvSpPr>
          <p:cNvPr id="5" name="Fußzeilenplatzhalter 4">
            <a:extLst>
              <a:ext uri="{FF2B5EF4-FFF2-40B4-BE49-F238E27FC236}">
                <a16:creationId xmlns:a16="http://schemas.microsoft.com/office/drawing/2014/main" id="{BE036346-A3B9-4B92-B70C-124BABA03335}"/>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B2D1EC04-A5BA-4C94-88A2-716FF39E357C}"/>
              </a:ext>
            </a:extLst>
          </p:cNvPr>
          <p:cNvSpPr>
            <a:spLocks noGrp="1"/>
          </p:cNvSpPr>
          <p:nvPr>
            <p:ph type="sldNum" sz="quarter" idx="12"/>
          </p:nvPr>
        </p:nvSpPr>
        <p:spPr/>
        <p:txBody>
          <a:bodyPr/>
          <a:lstStyle/>
          <a:p>
            <a:fld id="{9F615052-88EF-4601-ACC8-892ECC105D61}" type="slidenum">
              <a:rPr lang="de-AT" smtClean="0"/>
              <a:t>‹Nr.›</a:t>
            </a:fld>
            <a:endParaRPr lang="de-AT"/>
          </a:p>
        </p:txBody>
      </p:sp>
    </p:spTree>
    <p:extLst>
      <p:ext uri="{BB962C8B-B14F-4D97-AF65-F5344CB8AC3E}">
        <p14:creationId xmlns:p14="http://schemas.microsoft.com/office/powerpoint/2010/main" val="4075049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23677F-A0C6-4EBE-9B1F-5D6D1ED06AD1}"/>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603DF377-2DAA-4CD4-8555-9CA68B1B70AC}"/>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25FD19FD-A878-4D32-81FD-A3A69760DD0A}"/>
              </a:ext>
            </a:extLst>
          </p:cNvPr>
          <p:cNvSpPr>
            <a:spLocks noGrp="1"/>
          </p:cNvSpPr>
          <p:nvPr>
            <p:ph type="dt" sz="half" idx="10"/>
          </p:nvPr>
        </p:nvSpPr>
        <p:spPr/>
        <p:txBody>
          <a:bodyPr/>
          <a:lstStyle/>
          <a:p>
            <a:fld id="{35AAB81E-9A69-4C51-A60B-1CC724115F33}" type="datetimeFigureOut">
              <a:rPr lang="de-AT" smtClean="0"/>
              <a:t>21.01.2019</a:t>
            </a:fld>
            <a:endParaRPr lang="de-AT"/>
          </a:p>
        </p:txBody>
      </p:sp>
      <p:sp>
        <p:nvSpPr>
          <p:cNvPr id="5" name="Fußzeilenplatzhalter 4">
            <a:extLst>
              <a:ext uri="{FF2B5EF4-FFF2-40B4-BE49-F238E27FC236}">
                <a16:creationId xmlns:a16="http://schemas.microsoft.com/office/drawing/2014/main" id="{4106F91F-04D1-48BA-995C-CD7BE6EDE979}"/>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68C17D22-A142-4E67-8BBB-B164CE7EDBBF}"/>
              </a:ext>
            </a:extLst>
          </p:cNvPr>
          <p:cNvSpPr>
            <a:spLocks noGrp="1"/>
          </p:cNvSpPr>
          <p:nvPr>
            <p:ph type="sldNum" sz="quarter" idx="12"/>
          </p:nvPr>
        </p:nvSpPr>
        <p:spPr/>
        <p:txBody>
          <a:bodyPr/>
          <a:lstStyle/>
          <a:p>
            <a:fld id="{9F615052-88EF-4601-ACC8-892ECC105D61}" type="slidenum">
              <a:rPr lang="de-AT" smtClean="0"/>
              <a:t>‹Nr.›</a:t>
            </a:fld>
            <a:endParaRPr lang="de-AT"/>
          </a:p>
        </p:txBody>
      </p:sp>
    </p:spTree>
    <p:extLst>
      <p:ext uri="{BB962C8B-B14F-4D97-AF65-F5344CB8AC3E}">
        <p14:creationId xmlns:p14="http://schemas.microsoft.com/office/powerpoint/2010/main" val="4218061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4E44DF-D05D-4DD4-BD72-2EE4F7DC6B5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AT"/>
          </a:p>
        </p:txBody>
      </p:sp>
      <p:sp>
        <p:nvSpPr>
          <p:cNvPr id="3" name="Textplatzhalter 2">
            <a:extLst>
              <a:ext uri="{FF2B5EF4-FFF2-40B4-BE49-F238E27FC236}">
                <a16:creationId xmlns:a16="http://schemas.microsoft.com/office/drawing/2014/main" id="{060125E7-2795-400E-8B5F-81B7A26C1D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D191C252-118B-42D8-A398-6DFCA1D40EE7}"/>
              </a:ext>
            </a:extLst>
          </p:cNvPr>
          <p:cNvSpPr>
            <a:spLocks noGrp="1"/>
          </p:cNvSpPr>
          <p:nvPr>
            <p:ph type="dt" sz="half" idx="10"/>
          </p:nvPr>
        </p:nvSpPr>
        <p:spPr/>
        <p:txBody>
          <a:bodyPr/>
          <a:lstStyle/>
          <a:p>
            <a:fld id="{35AAB81E-9A69-4C51-A60B-1CC724115F33}" type="datetimeFigureOut">
              <a:rPr lang="de-AT" smtClean="0"/>
              <a:t>21.01.2019</a:t>
            </a:fld>
            <a:endParaRPr lang="de-AT"/>
          </a:p>
        </p:txBody>
      </p:sp>
      <p:sp>
        <p:nvSpPr>
          <p:cNvPr id="5" name="Fußzeilenplatzhalter 4">
            <a:extLst>
              <a:ext uri="{FF2B5EF4-FFF2-40B4-BE49-F238E27FC236}">
                <a16:creationId xmlns:a16="http://schemas.microsoft.com/office/drawing/2014/main" id="{9A002CC9-E4BD-4431-9F79-BFB8098B1F21}"/>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C2F53231-F64D-48AE-8B25-093F957CC2A9}"/>
              </a:ext>
            </a:extLst>
          </p:cNvPr>
          <p:cNvSpPr>
            <a:spLocks noGrp="1"/>
          </p:cNvSpPr>
          <p:nvPr>
            <p:ph type="sldNum" sz="quarter" idx="12"/>
          </p:nvPr>
        </p:nvSpPr>
        <p:spPr/>
        <p:txBody>
          <a:bodyPr/>
          <a:lstStyle/>
          <a:p>
            <a:fld id="{9F615052-88EF-4601-ACC8-892ECC105D61}" type="slidenum">
              <a:rPr lang="de-AT" smtClean="0"/>
              <a:t>‹Nr.›</a:t>
            </a:fld>
            <a:endParaRPr lang="de-AT"/>
          </a:p>
        </p:txBody>
      </p:sp>
    </p:spTree>
    <p:extLst>
      <p:ext uri="{BB962C8B-B14F-4D97-AF65-F5344CB8AC3E}">
        <p14:creationId xmlns:p14="http://schemas.microsoft.com/office/powerpoint/2010/main" val="1916359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82770E-DD13-4607-AAEE-3F9543232D47}"/>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ABD2DDB1-B1A7-4193-BD98-167278D9031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a:extLst>
              <a:ext uri="{FF2B5EF4-FFF2-40B4-BE49-F238E27FC236}">
                <a16:creationId xmlns:a16="http://schemas.microsoft.com/office/drawing/2014/main" id="{418A256A-6313-4010-8002-C64A8FC6FEC9}"/>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a:extLst>
              <a:ext uri="{FF2B5EF4-FFF2-40B4-BE49-F238E27FC236}">
                <a16:creationId xmlns:a16="http://schemas.microsoft.com/office/drawing/2014/main" id="{E8A5A9EF-78A4-49D6-9A0B-F1075AC605CF}"/>
              </a:ext>
            </a:extLst>
          </p:cNvPr>
          <p:cNvSpPr>
            <a:spLocks noGrp="1"/>
          </p:cNvSpPr>
          <p:nvPr>
            <p:ph type="dt" sz="half" idx="10"/>
          </p:nvPr>
        </p:nvSpPr>
        <p:spPr/>
        <p:txBody>
          <a:bodyPr/>
          <a:lstStyle/>
          <a:p>
            <a:fld id="{35AAB81E-9A69-4C51-A60B-1CC724115F33}" type="datetimeFigureOut">
              <a:rPr lang="de-AT" smtClean="0"/>
              <a:t>21.01.2019</a:t>
            </a:fld>
            <a:endParaRPr lang="de-AT"/>
          </a:p>
        </p:txBody>
      </p:sp>
      <p:sp>
        <p:nvSpPr>
          <p:cNvPr id="6" name="Fußzeilenplatzhalter 5">
            <a:extLst>
              <a:ext uri="{FF2B5EF4-FFF2-40B4-BE49-F238E27FC236}">
                <a16:creationId xmlns:a16="http://schemas.microsoft.com/office/drawing/2014/main" id="{AD06DA85-E197-4321-8171-06F0119B7974}"/>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D130FC8D-E05A-4F86-B989-9AE32ADC5BC1}"/>
              </a:ext>
            </a:extLst>
          </p:cNvPr>
          <p:cNvSpPr>
            <a:spLocks noGrp="1"/>
          </p:cNvSpPr>
          <p:nvPr>
            <p:ph type="sldNum" sz="quarter" idx="12"/>
          </p:nvPr>
        </p:nvSpPr>
        <p:spPr/>
        <p:txBody>
          <a:bodyPr/>
          <a:lstStyle/>
          <a:p>
            <a:fld id="{9F615052-88EF-4601-ACC8-892ECC105D61}" type="slidenum">
              <a:rPr lang="de-AT" smtClean="0"/>
              <a:t>‹Nr.›</a:t>
            </a:fld>
            <a:endParaRPr lang="de-AT"/>
          </a:p>
        </p:txBody>
      </p:sp>
    </p:spTree>
    <p:extLst>
      <p:ext uri="{BB962C8B-B14F-4D97-AF65-F5344CB8AC3E}">
        <p14:creationId xmlns:p14="http://schemas.microsoft.com/office/powerpoint/2010/main" val="1203642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755716-FED4-4C24-B22B-6DFFFDD4573C}"/>
              </a:ext>
            </a:extLst>
          </p:cNvPr>
          <p:cNvSpPr>
            <a:spLocks noGrp="1"/>
          </p:cNvSpPr>
          <p:nvPr>
            <p:ph type="title"/>
          </p:nvPr>
        </p:nvSpPr>
        <p:spPr>
          <a:xfrm>
            <a:off x="839788" y="365125"/>
            <a:ext cx="10515600" cy="1325563"/>
          </a:xfrm>
        </p:spPr>
        <p:txBody>
          <a:bodyPr/>
          <a:lstStyle/>
          <a:p>
            <a:r>
              <a:rPr lang="de-DE"/>
              <a:t>Mastertitelformat bearbeiten</a:t>
            </a:r>
            <a:endParaRPr lang="de-AT"/>
          </a:p>
        </p:txBody>
      </p:sp>
      <p:sp>
        <p:nvSpPr>
          <p:cNvPr id="3" name="Textplatzhalter 2">
            <a:extLst>
              <a:ext uri="{FF2B5EF4-FFF2-40B4-BE49-F238E27FC236}">
                <a16:creationId xmlns:a16="http://schemas.microsoft.com/office/drawing/2014/main" id="{90683CB8-63E1-483A-8D36-A34C436405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7A7F7D9-0330-452C-8337-359CC0987340}"/>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a:extLst>
              <a:ext uri="{FF2B5EF4-FFF2-40B4-BE49-F238E27FC236}">
                <a16:creationId xmlns:a16="http://schemas.microsoft.com/office/drawing/2014/main" id="{59101FBD-FCF7-4AAD-B79E-BC93DE7CDD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65D89379-37F1-4865-89AE-2DCF90379635}"/>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a:extLst>
              <a:ext uri="{FF2B5EF4-FFF2-40B4-BE49-F238E27FC236}">
                <a16:creationId xmlns:a16="http://schemas.microsoft.com/office/drawing/2014/main" id="{B659A931-0072-4F1F-AA3F-F59DA400F647}"/>
              </a:ext>
            </a:extLst>
          </p:cNvPr>
          <p:cNvSpPr>
            <a:spLocks noGrp="1"/>
          </p:cNvSpPr>
          <p:nvPr>
            <p:ph type="dt" sz="half" idx="10"/>
          </p:nvPr>
        </p:nvSpPr>
        <p:spPr/>
        <p:txBody>
          <a:bodyPr/>
          <a:lstStyle/>
          <a:p>
            <a:fld id="{35AAB81E-9A69-4C51-A60B-1CC724115F33}" type="datetimeFigureOut">
              <a:rPr lang="de-AT" smtClean="0"/>
              <a:t>21.01.2019</a:t>
            </a:fld>
            <a:endParaRPr lang="de-AT"/>
          </a:p>
        </p:txBody>
      </p:sp>
      <p:sp>
        <p:nvSpPr>
          <p:cNvPr id="8" name="Fußzeilenplatzhalter 7">
            <a:extLst>
              <a:ext uri="{FF2B5EF4-FFF2-40B4-BE49-F238E27FC236}">
                <a16:creationId xmlns:a16="http://schemas.microsoft.com/office/drawing/2014/main" id="{4DA3F32E-0349-4949-8F6D-A3B9FC1A0BCE}"/>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B108D6DD-26EF-4CB1-94AB-943B18644B7B}"/>
              </a:ext>
            </a:extLst>
          </p:cNvPr>
          <p:cNvSpPr>
            <a:spLocks noGrp="1"/>
          </p:cNvSpPr>
          <p:nvPr>
            <p:ph type="sldNum" sz="quarter" idx="12"/>
          </p:nvPr>
        </p:nvSpPr>
        <p:spPr/>
        <p:txBody>
          <a:bodyPr/>
          <a:lstStyle/>
          <a:p>
            <a:fld id="{9F615052-88EF-4601-ACC8-892ECC105D61}" type="slidenum">
              <a:rPr lang="de-AT" smtClean="0"/>
              <a:t>‹Nr.›</a:t>
            </a:fld>
            <a:endParaRPr lang="de-AT"/>
          </a:p>
        </p:txBody>
      </p:sp>
    </p:spTree>
    <p:extLst>
      <p:ext uri="{BB962C8B-B14F-4D97-AF65-F5344CB8AC3E}">
        <p14:creationId xmlns:p14="http://schemas.microsoft.com/office/powerpoint/2010/main" val="3777099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3B3C5F-FD60-4A99-9A67-4C14C10906E2}"/>
              </a:ext>
            </a:extLst>
          </p:cNvPr>
          <p:cNvSpPr>
            <a:spLocks noGrp="1"/>
          </p:cNvSpPr>
          <p:nvPr>
            <p:ph type="title"/>
          </p:nvPr>
        </p:nvSpPr>
        <p:spPr/>
        <p:txBody>
          <a:bodyPr/>
          <a:lstStyle/>
          <a:p>
            <a:r>
              <a:rPr lang="de-DE"/>
              <a:t>Mastertitelformat bearbeiten</a:t>
            </a:r>
            <a:endParaRPr lang="de-AT"/>
          </a:p>
        </p:txBody>
      </p:sp>
      <p:sp>
        <p:nvSpPr>
          <p:cNvPr id="3" name="Datumsplatzhalter 2">
            <a:extLst>
              <a:ext uri="{FF2B5EF4-FFF2-40B4-BE49-F238E27FC236}">
                <a16:creationId xmlns:a16="http://schemas.microsoft.com/office/drawing/2014/main" id="{D35EB097-5FFD-49F4-817F-3676174FA484}"/>
              </a:ext>
            </a:extLst>
          </p:cNvPr>
          <p:cNvSpPr>
            <a:spLocks noGrp="1"/>
          </p:cNvSpPr>
          <p:nvPr>
            <p:ph type="dt" sz="half" idx="10"/>
          </p:nvPr>
        </p:nvSpPr>
        <p:spPr/>
        <p:txBody>
          <a:bodyPr/>
          <a:lstStyle/>
          <a:p>
            <a:fld id="{35AAB81E-9A69-4C51-A60B-1CC724115F33}" type="datetimeFigureOut">
              <a:rPr lang="de-AT" smtClean="0"/>
              <a:t>21.01.2019</a:t>
            </a:fld>
            <a:endParaRPr lang="de-AT"/>
          </a:p>
        </p:txBody>
      </p:sp>
      <p:sp>
        <p:nvSpPr>
          <p:cNvPr id="4" name="Fußzeilenplatzhalter 3">
            <a:extLst>
              <a:ext uri="{FF2B5EF4-FFF2-40B4-BE49-F238E27FC236}">
                <a16:creationId xmlns:a16="http://schemas.microsoft.com/office/drawing/2014/main" id="{653641CB-62C1-4737-9D02-5AF8AA8C9A25}"/>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1456BEDF-D855-440B-AC3B-B885CE36B743}"/>
              </a:ext>
            </a:extLst>
          </p:cNvPr>
          <p:cNvSpPr>
            <a:spLocks noGrp="1"/>
          </p:cNvSpPr>
          <p:nvPr>
            <p:ph type="sldNum" sz="quarter" idx="12"/>
          </p:nvPr>
        </p:nvSpPr>
        <p:spPr/>
        <p:txBody>
          <a:bodyPr/>
          <a:lstStyle/>
          <a:p>
            <a:fld id="{9F615052-88EF-4601-ACC8-892ECC105D61}" type="slidenum">
              <a:rPr lang="de-AT" smtClean="0"/>
              <a:t>‹Nr.›</a:t>
            </a:fld>
            <a:endParaRPr lang="de-AT"/>
          </a:p>
        </p:txBody>
      </p:sp>
    </p:spTree>
    <p:extLst>
      <p:ext uri="{BB962C8B-B14F-4D97-AF65-F5344CB8AC3E}">
        <p14:creationId xmlns:p14="http://schemas.microsoft.com/office/powerpoint/2010/main" val="1917245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AF3CD0ED-92F0-4801-A726-BD52E203C6FB}"/>
              </a:ext>
            </a:extLst>
          </p:cNvPr>
          <p:cNvSpPr>
            <a:spLocks noGrp="1"/>
          </p:cNvSpPr>
          <p:nvPr>
            <p:ph type="dt" sz="half" idx="10"/>
          </p:nvPr>
        </p:nvSpPr>
        <p:spPr/>
        <p:txBody>
          <a:bodyPr/>
          <a:lstStyle/>
          <a:p>
            <a:fld id="{35AAB81E-9A69-4C51-A60B-1CC724115F33}" type="datetimeFigureOut">
              <a:rPr lang="de-AT" smtClean="0"/>
              <a:t>21.01.2019</a:t>
            </a:fld>
            <a:endParaRPr lang="de-AT"/>
          </a:p>
        </p:txBody>
      </p:sp>
      <p:sp>
        <p:nvSpPr>
          <p:cNvPr id="3" name="Fußzeilenplatzhalter 2">
            <a:extLst>
              <a:ext uri="{FF2B5EF4-FFF2-40B4-BE49-F238E27FC236}">
                <a16:creationId xmlns:a16="http://schemas.microsoft.com/office/drawing/2014/main" id="{A83BDDD7-0841-4A6B-B958-0C3A7B4DD616}"/>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70382639-05DF-400C-BDBF-0B8247973324}"/>
              </a:ext>
            </a:extLst>
          </p:cNvPr>
          <p:cNvSpPr>
            <a:spLocks noGrp="1"/>
          </p:cNvSpPr>
          <p:nvPr>
            <p:ph type="sldNum" sz="quarter" idx="12"/>
          </p:nvPr>
        </p:nvSpPr>
        <p:spPr/>
        <p:txBody>
          <a:bodyPr/>
          <a:lstStyle/>
          <a:p>
            <a:fld id="{9F615052-88EF-4601-ACC8-892ECC105D61}" type="slidenum">
              <a:rPr lang="de-AT" smtClean="0"/>
              <a:t>‹Nr.›</a:t>
            </a:fld>
            <a:endParaRPr lang="de-AT"/>
          </a:p>
        </p:txBody>
      </p:sp>
    </p:spTree>
    <p:extLst>
      <p:ext uri="{BB962C8B-B14F-4D97-AF65-F5344CB8AC3E}">
        <p14:creationId xmlns:p14="http://schemas.microsoft.com/office/powerpoint/2010/main" val="1686473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8FD8AD-1A52-41BA-A622-A141949B0A2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Inhaltsplatzhalter 2">
            <a:extLst>
              <a:ext uri="{FF2B5EF4-FFF2-40B4-BE49-F238E27FC236}">
                <a16:creationId xmlns:a16="http://schemas.microsoft.com/office/drawing/2014/main" id="{EFF8450E-B5E9-4BEF-BC60-8EAE0FB466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a:extLst>
              <a:ext uri="{FF2B5EF4-FFF2-40B4-BE49-F238E27FC236}">
                <a16:creationId xmlns:a16="http://schemas.microsoft.com/office/drawing/2014/main" id="{9792785C-950C-4446-B192-1058104EF9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D853CF0-EAC5-40C9-AE0F-CEA2C78DB8BC}"/>
              </a:ext>
            </a:extLst>
          </p:cNvPr>
          <p:cNvSpPr>
            <a:spLocks noGrp="1"/>
          </p:cNvSpPr>
          <p:nvPr>
            <p:ph type="dt" sz="half" idx="10"/>
          </p:nvPr>
        </p:nvSpPr>
        <p:spPr/>
        <p:txBody>
          <a:bodyPr/>
          <a:lstStyle/>
          <a:p>
            <a:fld id="{35AAB81E-9A69-4C51-A60B-1CC724115F33}" type="datetimeFigureOut">
              <a:rPr lang="de-AT" smtClean="0"/>
              <a:t>21.01.2019</a:t>
            </a:fld>
            <a:endParaRPr lang="de-AT"/>
          </a:p>
        </p:txBody>
      </p:sp>
      <p:sp>
        <p:nvSpPr>
          <p:cNvPr id="6" name="Fußzeilenplatzhalter 5">
            <a:extLst>
              <a:ext uri="{FF2B5EF4-FFF2-40B4-BE49-F238E27FC236}">
                <a16:creationId xmlns:a16="http://schemas.microsoft.com/office/drawing/2014/main" id="{76D2AAF2-5DFB-41BA-AB31-DC9299A43F30}"/>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08C77E3E-0ACD-42F3-8706-3D75E9F6B35D}"/>
              </a:ext>
            </a:extLst>
          </p:cNvPr>
          <p:cNvSpPr>
            <a:spLocks noGrp="1"/>
          </p:cNvSpPr>
          <p:nvPr>
            <p:ph type="sldNum" sz="quarter" idx="12"/>
          </p:nvPr>
        </p:nvSpPr>
        <p:spPr/>
        <p:txBody>
          <a:bodyPr/>
          <a:lstStyle/>
          <a:p>
            <a:fld id="{9F615052-88EF-4601-ACC8-892ECC105D61}" type="slidenum">
              <a:rPr lang="de-AT" smtClean="0"/>
              <a:t>‹Nr.›</a:t>
            </a:fld>
            <a:endParaRPr lang="de-AT"/>
          </a:p>
        </p:txBody>
      </p:sp>
    </p:spTree>
    <p:extLst>
      <p:ext uri="{BB962C8B-B14F-4D97-AF65-F5344CB8AC3E}">
        <p14:creationId xmlns:p14="http://schemas.microsoft.com/office/powerpoint/2010/main" val="1973072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05CE4D-612C-4684-A6A8-600A4FBEB14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Bildplatzhalter 2">
            <a:extLst>
              <a:ext uri="{FF2B5EF4-FFF2-40B4-BE49-F238E27FC236}">
                <a16:creationId xmlns:a16="http://schemas.microsoft.com/office/drawing/2014/main" id="{4F93CE68-B6CF-4675-80C8-530E97DE7B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a:extLst>
              <a:ext uri="{FF2B5EF4-FFF2-40B4-BE49-F238E27FC236}">
                <a16:creationId xmlns:a16="http://schemas.microsoft.com/office/drawing/2014/main" id="{0742D2D0-D245-40A9-B28B-8BD287D05D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53EB0F44-0534-46A7-B3CD-0506152D345A}"/>
              </a:ext>
            </a:extLst>
          </p:cNvPr>
          <p:cNvSpPr>
            <a:spLocks noGrp="1"/>
          </p:cNvSpPr>
          <p:nvPr>
            <p:ph type="dt" sz="half" idx="10"/>
          </p:nvPr>
        </p:nvSpPr>
        <p:spPr/>
        <p:txBody>
          <a:bodyPr/>
          <a:lstStyle/>
          <a:p>
            <a:fld id="{35AAB81E-9A69-4C51-A60B-1CC724115F33}" type="datetimeFigureOut">
              <a:rPr lang="de-AT" smtClean="0"/>
              <a:t>21.01.2019</a:t>
            </a:fld>
            <a:endParaRPr lang="de-AT"/>
          </a:p>
        </p:txBody>
      </p:sp>
      <p:sp>
        <p:nvSpPr>
          <p:cNvPr id="6" name="Fußzeilenplatzhalter 5">
            <a:extLst>
              <a:ext uri="{FF2B5EF4-FFF2-40B4-BE49-F238E27FC236}">
                <a16:creationId xmlns:a16="http://schemas.microsoft.com/office/drawing/2014/main" id="{25CB2690-FE0E-4DC5-B6CC-8EF1141F3B8C}"/>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3AF2214A-5542-4FAD-A14F-DCBB222D5888}"/>
              </a:ext>
            </a:extLst>
          </p:cNvPr>
          <p:cNvSpPr>
            <a:spLocks noGrp="1"/>
          </p:cNvSpPr>
          <p:nvPr>
            <p:ph type="sldNum" sz="quarter" idx="12"/>
          </p:nvPr>
        </p:nvSpPr>
        <p:spPr/>
        <p:txBody>
          <a:bodyPr/>
          <a:lstStyle/>
          <a:p>
            <a:fld id="{9F615052-88EF-4601-ACC8-892ECC105D61}" type="slidenum">
              <a:rPr lang="de-AT" smtClean="0"/>
              <a:t>‹Nr.›</a:t>
            </a:fld>
            <a:endParaRPr lang="de-AT"/>
          </a:p>
        </p:txBody>
      </p:sp>
    </p:spTree>
    <p:extLst>
      <p:ext uri="{BB962C8B-B14F-4D97-AF65-F5344CB8AC3E}">
        <p14:creationId xmlns:p14="http://schemas.microsoft.com/office/powerpoint/2010/main" val="2918127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C8AC6A93-58C1-4A35-B3DF-932A099297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F5DBFDF0-4077-4052-ACE7-75260A641F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0982F906-4D25-4C5C-8F44-EFEBDC7345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AAB81E-9A69-4C51-A60B-1CC724115F33}" type="datetimeFigureOut">
              <a:rPr lang="de-AT" smtClean="0"/>
              <a:t>21.01.2019</a:t>
            </a:fld>
            <a:endParaRPr lang="de-AT"/>
          </a:p>
        </p:txBody>
      </p:sp>
      <p:sp>
        <p:nvSpPr>
          <p:cNvPr id="5" name="Fußzeilenplatzhalter 4">
            <a:extLst>
              <a:ext uri="{FF2B5EF4-FFF2-40B4-BE49-F238E27FC236}">
                <a16:creationId xmlns:a16="http://schemas.microsoft.com/office/drawing/2014/main" id="{9B1BF747-9900-4E54-B4F9-5BB6BB1EB2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a:extLst>
              <a:ext uri="{FF2B5EF4-FFF2-40B4-BE49-F238E27FC236}">
                <a16:creationId xmlns:a16="http://schemas.microsoft.com/office/drawing/2014/main" id="{D711F1A0-49CF-4C25-BC17-5E5988A218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615052-88EF-4601-ACC8-892ECC105D61}" type="slidenum">
              <a:rPr lang="de-AT" smtClean="0"/>
              <a:t>‹Nr.›</a:t>
            </a:fld>
            <a:endParaRPr lang="de-AT"/>
          </a:p>
        </p:txBody>
      </p:sp>
    </p:spTree>
    <p:extLst>
      <p:ext uri="{BB962C8B-B14F-4D97-AF65-F5344CB8AC3E}">
        <p14:creationId xmlns:p14="http://schemas.microsoft.com/office/powerpoint/2010/main" val="799663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kmk.org/fileadmin/veroeffentlichungen_beschluesse/1989/1989_12_01-EPA-Psychologie.pdf" TargetMode="External"/><Relationship Id="rId2" Type="http://schemas.openxmlformats.org/officeDocument/2006/relationships/hyperlink" Target="http://www.psychologielehrer.d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59AE206-7EBA-4D33-8BC9-9D8158553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8E5F8F74-1F30-47F5-A5BE-57D6C1B863AF}"/>
              </a:ext>
            </a:extLst>
          </p:cNvPr>
          <p:cNvSpPr>
            <a:spLocks noGrp="1"/>
          </p:cNvSpPr>
          <p:nvPr>
            <p:ph type="ctrTitle"/>
          </p:nvPr>
        </p:nvSpPr>
        <p:spPr>
          <a:xfrm>
            <a:off x="838199" y="4525347"/>
            <a:ext cx="6801321" cy="1737360"/>
          </a:xfrm>
        </p:spPr>
        <p:txBody>
          <a:bodyPr anchor="ctr">
            <a:normAutofit/>
          </a:bodyPr>
          <a:lstStyle/>
          <a:p>
            <a:pPr algn="r"/>
            <a:r>
              <a:rPr lang="de-AT" sz="2900" dirty="0"/>
              <a:t>Das Paradigmenkonzept </a:t>
            </a:r>
            <a:br>
              <a:rPr lang="de-AT" sz="2900" dirty="0"/>
            </a:br>
            <a:r>
              <a:rPr lang="de-AT" sz="2900" dirty="0"/>
              <a:t>als strukturierendes Element der kompetenzorientierten Psychologiedidaktik</a:t>
            </a:r>
          </a:p>
        </p:txBody>
      </p:sp>
      <p:sp>
        <p:nvSpPr>
          <p:cNvPr id="3" name="Untertitel 2">
            <a:extLst>
              <a:ext uri="{FF2B5EF4-FFF2-40B4-BE49-F238E27FC236}">
                <a16:creationId xmlns:a16="http://schemas.microsoft.com/office/drawing/2014/main" id="{632A497A-2FC2-434D-B84B-5811E881BEA7}"/>
              </a:ext>
            </a:extLst>
          </p:cNvPr>
          <p:cNvSpPr>
            <a:spLocks noGrp="1"/>
          </p:cNvSpPr>
          <p:nvPr>
            <p:ph type="subTitle" idx="1"/>
          </p:nvPr>
        </p:nvSpPr>
        <p:spPr>
          <a:xfrm>
            <a:off x="7961258" y="4525347"/>
            <a:ext cx="3258675" cy="1737360"/>
          </a:xfrm>
        </p:spPr>
        <p:txBody>
          <a:bodyPr anchor="ctr">
            <a:normAutofit/>
          </a:bodyPr>
          <a:lstStyle/>
          <a:p>
            <a:pPr algn="l"/>
            <a:r>
              <a:rPr lang="de-AT" sz="2000" dirty="0"/>
              <a:t>Diplomarbeit </a:t>
            </a:r>
          </a:p>
          <a:p>
            <a:pPr algn="l"/>
            <a:r>
              <a:rPr lang="de-AT" sz="2000" dirty="0"/>
              <a:t>von Thomas Lechner</a:t>
            </a:r>
          </a:p>
          <a:p>
            <a:pPr algn="l"/>
            <a:r>
              <a:rPr lang="de-AT" sz="2000" dirty="0"/>
              <a:t>2017</a:t>
            </a:r>
          </a:p>
        </p:txBody>
      </p:sp>
      <p:sp>
        <p:nvSpPr>
          <p:cNvPr id="10" name="Oval 9">
            <a:extLst>
              <a:ext uri="{FF2B5EF4-FFF2-40B4-BE49-F238E27FC236}">
                <a16:creationId xmlns:a16="http://schemas.microsoft.com/office/drawing/2014/main" id="{6437D937-A7F1-4011-92B4-328E5BE1B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B672F332-AF08-46C6-94F0-77684310D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34244EF8-D73A-40E1-BE73-D46E6B4B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AB84D7E8-4ECB-42D7-ADBF-01689B0F24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8" name="Straight Connector 17">
            <a:extLst>
              <a:ext uri="{FF2B5EF4-FFF2-40B4-BE49-F238E27FC236}">
                <a16:creationId xmlns:a16="http://schemas.microsoft.com/office/drawing/2014/main" id="{9E8E38ED-369A-44C2-B635-0BED0E48A6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5459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E101A2-C061-4E88-8FA6-E0783A1E2EE2}"/>
              </a:ext>
            </a:extLst>
          </p:cNvPr>
          <p:cNvSpPr>
            <a:spLocks noGrp="1"/>
          </p:cNvSpPr>
          <p:nvPr>
            <p:ph type="title"/>
          </p:nvPr>
        </p:nvSpPr>
        <p:spPr>
          <a:xfrm>
            <a:off x="838200" y="631825"/>
            <a:ext cx="10515600" cy="1325563"/>
          </a:xfrm>
        </p:spPr>
        <p:txBody>
          <a:bodyPr>
            <a:normAutofit/>
          </a:bodyPr>
          <a:lstStyle/>
          <a:p>
            <a:r>
              <a:rPr lang="de-AT" dirty="0"/>
              <a:t>Fallbeispiel: „Der aggressive				2/2 Unterrichtspraktikant“</a:t>
            </a:r>
          </a:p>
        </p:txBody>
      </p:sp>
      <p:graphicFrame>
        <p:nvGraphicFramePr>
          <p:cNvPr id="14" name="Inhaltsplatzhalter 13">
            <a:extLst>
              <a:ext uri="{FF2B5EF4-FFF2-40B4-BE49-F238E27FC236}">
                <a16:creationId xmlns:a16="http://schemas.microsoft.com/office/drawing/2014/main" id="{FFD722CE-B6E5-4F56-978C-4A6EBA299B37}"/>
              </a:ext>
            </a:extLst>
          </p:cNvPr>
          <p:cNvGraphicFramePr>
            <a:graphicFrameLocks noGrp="1"/>
          </p:cNvGraphicFramePr>
          <p:nvPr>
            <p:ph idx="1"/>
            <p:extLst>
              <p:ext uri="{D42A27DB-BD31-4B8C-83A1-F6EECF244321}">
                <p14:modId xmlns:p14="http://schemas.microsoft.com/office/powerpoint/2010/main" val="1093445024"/>
              </p:ext>
            </p:extLst>
          </p:nvPr>
        </p:nvGraphicFramePr>
        <p:xfrm>
          <a:off x="838200" y="2187575"/>
          <a:ext cx="10515600" cy="396240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72532217"/>
                    </a:ext>
                  </a:extLst>
                </a:gridCol>
                <a:gridCol w="5257800">
                  <a:extLst>
                    <a:ext uri="{9D8B030D-6E8A-4147-A177-3AD203B41FA5}">
                      <a16:colId xmlns:a16="http://schemas.microsoft.com/office/drawing/2014/main" val="1454764284"/>
                    </a:ext>
                  </a:extLst>
                </a:gridCol>
              </a:tblGrid>
              <a:tr h="370840">
                <a:tc gridSpan="2">
                  <a:txBody>
                    <a:bodyPr/>
                    <a:lstStyle/>
                    <a:p>
                      <a:pPr algn="ctr"/>
                      <a:r>
                        <a:rPr lang="de-AT" sz="2200" b="1" dirty="0"/>
                        <a:t>Antworten von </a:t>
                      </a:r>
                    </a:p>
                  </a:txBody>
                  <a:tcPr>
                    <a:solidFill>
                      <a:schemeClr val="accent4"/>
                    </a:solidFill>
                  </a:tcPr>
                </a:tc>
                <a:tc hMerge="1">
                  <a:txBody>
                    <a:bodyPr/>
                    <a:lstStyle/>
                    <a:p>
                      <a:endParaRPr lang="de-AT" dirty="0"/>
                    </a:p>
                  </a:txBody>
                  <a:tcPr/>
                </a:tc>
                <a:extLst>
                  <a:ext uri="{0D108BD9-81ED-4DB2-BD59-A6C34878D82A}">
                    <a16:rowId xmlns:a16="http://schemas.microsoft.com/office/drawing/2014/main" val="54833604"/>
                  </a:ext>
                </a:extLst>
              </a:tr>
              <a:tr h="370840">
                <a:tc>
                  <a:txBody>
                    <a:bodyPr/>
                    <a:lstStyle/>
                    <a:p>
                      <a:pPr algn="ctr"/>
                      <a:r>
                        <a:rPr lang="de-AT" sz="2200" b="1" dirty="0">
                          <a:solidFill>
                            <a:schemeClr val="bg1"/>
                          </a:solidFill>
                        </a:rPr>
                        <a:t>Einsteigern</a:t>
                      </a:r>
                    </a:p>
                  </a:txBody>
                  <a:tcPr>
                    <a:solidFill>
                      <a:srgbClr val="0070C0"/>
                    </a:solidFill>
                  </a:tcPr>
                </a:tc>
                <a:tc>
                  <a:txBody>
                    <a:bodyPr/>
                    <a:lstStyle/>
                    <a:p>
                      <a:pPr algn="ctr"/>
                      <a:r>
                        <a:rPr lang="de-AT" sz="2200" b="1" dirty="0">
                          <a:solidFill>
                            <a:schemeClr val="bg1"/>
                          </a:solidFill>
                        </a:rPr>
                        <a:t>Fortgeschrittenen</a:t>
                      </a:r>
                    </a:p>
                  </a:txBody>
                  <a:tcPr>
                    <a:solidFill>
                      <a:srgbClr val="0070C0"/>
                    </a:solidFill>
                  </a:tcPr>
                </a:tc>
                <a:extLst>
                  <a:ext uri="{0D108BD9-81ED-4DB2-BD59-A6C34878D82A}">
                    <a16:rowId xmlns:a16="http://schemas.microsoft.com/office/drawing/2014/main" val="80121711"/>
                  </a:ext>
                </a:extLst>
              </a:tr>
              <a:tr h="370840">
                <a:tc>
                  <a:txBody>
                    <a:bodyPr/>
                    <a:lstStyle/>
                    <a:p>
                      <a:pPr marL="342900" indent="-342900">
                        <a:buFont typeface="Arial" panose="020B0604020202020204" pitchFamily="34" charset="0"/>
                        <a:buChar char="•"/>
                      </a:pPr>
                      <a:r>
                        <a:rPr lang="de-AT" sz="2200" dirty="0"/>
                        <a:t>Einseitige Ursachenzuschreibungen</a:t>
                      </a:r>
                    </a:p>
                    <a:p>
                      <a:pPr marL="342900" indent="-342900">
                        <a:buFont typeface="Arial" panose="020B0604020202020204" pitchFamily="34" charset="0"/>
                        <a:buChar char="•"/>
                      </a:pPr>
                      <a:endParaRPr lang="de-AT" sz="2200" dirty="0"/>
                    </a:p>
                    <a:p>
                      <a:pPr marL="342900" indent="-342900">
                        <a:buFont typeface="Arial" panose="020B0604020202020204" pitchFamily="34" charset="0"/>
                        <a:buChar char="•"/>
                      </a:pPr>
                      <a:r>
                        <a:rPr lang="de-AT" sz="2200" dirty="0"/>
                        <a:t>Perspektivenwechsel nicht vorhanden</a:t>
                      </a:r>
                    </a:p>
                    <a:p>
                      <a:pPr marL="342900" indent="-342900">
                        <a:buFont typeface="Arial" panose="020B0604020202020204" pitchFamily="34" charset="0"/>
                        <a:buChar char="•"/>
                      </a:pPr>
                      <a:endParaRPr lang="de-AT" sz="2200" dirty="0"/>
                    </a:p>
                    <a:p>
                      <a:pPr marL="342900" indent="-342900">
                        <a:buFont typeface="Arial" panose="020B0604020202020204" pitchFamily="34" charset="0"/>
                        <a:buChar char="•"/>
                      </a:pPr>
                      <a:r>
                        <a:rPr lang="de-AT" sz="2200" dirty="0"/>
                        <a:t>Alltägliche Terminologie</a:t>
                      </a:r>
                    </a:p>
                    <a:p>
                      <a:endParaRPr lang="de-AT" sz="2200" dirty="0"/>
                    </a:p>
                    <a:p>
                      <a:r>
                        <a:rPr lang="de-AT" sz="2200" b="1" dirty="0">
                          <a:solidFill>
                            <a:schemeClr val="tx1"/>
                          </a:solidFill>
                        </a:rPr>
                        <a:t>Aber: </a:t>
                      </a:r>
                      <a:r>
                        <a:rPr lang="de-AT" sz="2200" dirty="0">
                          <a:solidFill>
                            <a:schemeClr val="tx1"/>
                          </a:solidFill>
                        </a:rPr>
                        <a:t>Paradigmatische Sichtweisen verbergen sich hinter den Antworten! </a:t>
                      </a:r>
                    </a:p>
                    <a:p>
                      <a:endParaRPr lang="de-AT" sz="2200" dirty="0"/>
                    </a:p>
                  </a:txBody>
                  <a:tcPr>
                    <a:solidFill>
                      <a:schemeClr val="bg1">
                        <a:lumMod val="85000"/>
                      </a:schemeClr>
                    </a:solidFill>
                  </a:tcPr>
                </a:tc>
                <a:tc>
                  <a:txBody>
                    <a:bodyPr/>
                    <a:lstStyle/>
                    <a:p>
                      <a:pPr marL="342900" indent="-342900">
                        <a:buFont typeface="Arial" panose="020B0604020202020204" pitchFamily="34" charset="0"/>
                        <a:buChar char="•"/>
                      </a:pPr>
                      <a:r>
                        <a:rPr lang="de-AT" sz="2200" dirty="0"/>
                        <a:t>Betrachtung der Situation aus verschiedenen Standpunkten (L und S)</a:t>
                      </a:r>
                    </a:p>
                    <a:p>
                      <a:pPr marL="342900" indent="-342900">
                        <a:buFont typeface="Arial" panose="020B0604020202020204" pitchFamily="34" charset="0"/>
                        <a:buChar char="•"/>
                      </a:pPr>
                      <a:endParaRPr lang="de-AT" sz="2200" dirty="0"/>
                    </a:p>
                    <a:p>
                      <a:pPr marL="342900" indent="-342900">
                        <a:buFont typeface="Arial" panose="020B0604020202020204" pitchFamily="34" charset="0"/>
                        <a:buChar char="•"/>
                      </a:pPr>
                      <a:r>
                        <a:rPr lang="de-AT" sz="2200" dirty="0"/>
                        <a:t>Fähigkeit zum Wechsel der grundlegenden wissenschaftlichen Sichtweise und des Menschenbildes </a:t>
                      </a:r>
                    </a:p>
                    <a:p>
                      <a:pPr marL="342900" indent="-342900">
                        <a:buFont typeface="Arial" panose="020B0604020202020204" pitchFamily="34" charset="0"/>
                        <a:buChar char="•"/>
                      </a:pPr>
                      <a:endParaRPr lang="de-AT" sz="2200" dirty="0"/>
                    </a:p>
                    <a:p>
                      <a:pPr marL="342900" indent="-342900">
                        <a:buFont typeface="Arial" panose="020B0604020202020204" pitchFamily="34" charset="0"/>
                        <a:buChar char="•"/>
                      </a:pPr>
                      <a:r>
                        <a:rPr lang="de-AT" sz="2200" dirty="0"/>
                        <a:t>Orientierung an der Fachterminologie </a:t>
                      </a:r>
                    </a:p>
                    <a:p>
                      <a:endParaRPr lang="de-AT" sz="2200" dirty="0"/>
                    </a:p>
                  </a:txBody>
                  <a:tcPr>
                    <a:solidFill>
                      <a:schemeClr val="bg1">
                        <a:lumMod val="85000"/>
                      </a:schemeClr>
                    </a:solidFill>
                  </a:tcPr>
                </a:tc>
                <a:extLst>
                  <a:ext uri="{0D108BD9-81ED-4DB2-BD59-A6C34878D82A}">
                    <a16:rowId xmlns:a16="http://schemas.microsoft.com/office/drawing/2014/main" val="1343688780"/>
                  </a:ext>
                </a:extLst>
              </a:tr>
            </a:tbl>
          </a:graphicData>
        </a:graphic>
      </p:graphicFrame>
    </p:spTree>
    <p:extLst>
      <p:ext uri="{BB962C8B-B14F-4D97-AF65-F5344CB8AC3E}">
        <p14:creationId xmlns:p14="http://schemas.microsoft.com/office/powerpoint/2010/main" val="3449166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nhaltsplatzhalter 2">
            <a:extLst>
              <a:ext uri="{FF2B5EF4-FFF2-40B4-BE49-F238E27FC236}">
                <a16:creationId xmlns:a16="http://schemas.microsoft.com/office/drawing/2014/main" id="{9C61CF89-FA37-4D8E-8053-7B4E6D23741D}"/>
              </a:ext>
            </a:extLst>
          </p:cNvPr>
          <p:cNvSpPr>
            <a:spLocks noGrp="1"/>
          </p:cNvSpPr>
          <p:nvPr>
            <p:ph idx="1"/>
          </p:nvPr>
        </p:nvSpPr>
        <p:spPr>
          <a:xfrm>
            <a:off x="838200" y="2057400"/>
            <a:ext cx="10515600" cy="3871762"/>
          </a:xfrm>
        </p:spPr>
        <p:txBody>
          <a:bodyPr>
            <a:normAutofit/>
          </a:bodyPr>
          <a:lstStyle/>
          <a:p>
            <a:r>
              <a:rPr lang="de-AT" sz="2400" dirty="0"/>
              <a:t>Bessere Übersicht über das Fach Psychologie durch Entwicklung einer </a:t>
            </a:r>
            <a:r>
              <a:rPr lang="de-AT" sz="2400" b="1" dirty="0"/>
              <a:t>kognitiven Struktur</a:t>
            </a:r>
          </a:p>
          <a:p>
            <a:r>
              <a:rPr lang="de-AT" sz="2400" dirty="0"/>
              <a:t>Erhöhtes </a:t>
            </a:r>
            <a:r>
              <a:rPr lang="de-AT" sz="2400" b="1" dirty="0"/>
              <a:t>Gesamtverständnis</a:t>
            </a:r>
            <a:r>
              <a:rPr lang="de-AT" sz="2400" dirty="0"/>
              <a:t> durch die „permanente“ strukturelle Einordnung psychologischer Inhalte</a:t>
            </a:r>
          </a:p>
          <a:p>
            <a:r>
              <a:rPr lang="de-AT" sz="2400" dirty="0"/>
              <a:t>Entwicklung einer </a:t>
            </a:r>
            <a:r>
              <a:rPr lang="de-AT" sz="2400" b="1" dirty="0"/>
              <a:t>pluralistischen Sichtweise </a:t>
            </a:r>
            <a:r>
              <a:rPr lang="de-AT" sz="2400" dirty="0"/>
              <a:t>für alltägliche Situationen, Probleme und psychologische Phänomene</a:t>
            </a:r>
          </a:p>
          <a:p>
            <a:r>
              <a:rPr lang="de-AT" sz="2400" dirty="0"/>
              <a:t>Abkehr von eindimensionalen Erklärungsmustern</a:t>
            </a:r>
          </a:p>
          <a:p>
            <a:r>
              <a:rPr lang="de-AT" sz="2400" dirty="0"/>
              <a:t>Besserer Umgang mit fachpsychologischer </a:t>
            </a:r>
            <a:r>
              <a:rPr lang="de-AT" sz="2400" b="1" dirty="0"/>
              <a:t>Terminologie</a:t>
            </a:r>
            <a:r>
              <a:rPr lang="de-AT" sz="2400" dirty="0"/>
              <a:t>  </a:t>
            </a:r>
          </a:p>
        </p:txBody>
      </p:sp>
      <p:sp>
        <p:nvSpPr>
          <p:cNvPr id="5" name="Titel 4">
            <a:extLst>
              <a:ext uri="{FF2B5EF4-FFF2-40B4-BE49-F238E27FC236}">
                <a16:creationId xmlns:a16="http://schemas.microsoft.com/office/drawing/2014/main" id="{38B9B7C8-ADA2-46D3-8CFC-014F667BDD0B}"/>
              </a:ext>
            </a:extLst>
          </p:cNvPr>
          <p:cNvSpPr>
            <a:spLocks noGrp="1"/>
          </p:cNvSpPr>
          <p:nvPr>
            <p:ph type="title"/>
          </p:nvPr>
        </p:nvSpPr>
        <p:spPr>
          <a:xfrm>
            <a:off x="838200" y="441325"/>
            <a:ext cx="10515600" cy="1325563"/>
          </a:xfrm>
        </p:spPr>
        <p:txBody>
          <a:bodyPr/>
          <a:lstStyle/>
          <a:p>
            <a:r>
              <a:rPr lang="de-AT" dirty="0">
                <a:solidFill>
                  <a:srgbClr val="0070C0"/>
                </a:solidFill>
              </a:rPr>
              <a:t>Vorteile für Lernende</a:t>
            </a:r>
          </a:p>
        </p:txBody>
      </p:sp>
    </p:spTree>
    <p:extLst>
      <p:ext uri="{BB962C8B-B14F-4D97-AF65-F5344CB8AC3E}">
        <p14:creationId xmlns:p14="http://schemas.microsoft.com/office/powerpoint/2010/main" val="155411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nhaltsplatzhalter 2">
            <a:extLst>
              <a:ext uri="{FF2B5EF4-FFF2-40B4-BE49-F238E27FC236}">
                <a16:creationId xmlns:a16="http://schemas.microsoft.com/office/drawing/2014/main" id="{2D241E60-C729-450C-9483-DF6204B840ED}"/>
              </a:ext>
            </a:extLst>
          </p:cNvPr>
          <p:cNvSpPr>
            <a:spLocks noGrp="1"/>
          </p:cNvSpPr>
          <p:nvPr>
            <p:ph idx="1"/>
          </p:nvPr>
        </p:nvSpPr>
        <p:spPr>
          <a:xfrm>
            <a:off x="838200" y="2057400"/>
            <a:ext cx="10515600" cy="3871762"/>
          </a:xfrm>
        </p:spPr>
        <p:txBody>
          <a:bodyPr>
            <a:normAutofit/>
          </a:bodyPr>
          <a:lstStyle/>
          <a:p>
            <a:pPr marL="0" indent="0">
              <a:buNone/>
            </a:pPr>
            <a:r>
              <a:rPr lang="de-AT" sz="2400" b="1" dirty="0"/>
              <a:t>1) </a:t>
            </a:r>
            <a:r>
              <a:rPr lang="de-AT" sz="2400" dirty="0"/>
              <a:t>Zum Teil </a:t>
            </a:r>
            <a:r>
              <a:rPr lang="de-AT" sz="2400" b="1" dirty="0"/>
              <a:t>mangelnde Kompatibilität </a:t>
            </a:r>
            <a:r>
              <a:rPr lang="de-AT" sz="2400" dirty="0"/>
              <a:t>mit dem gängigen Schulbuch (</a:t>
            </a:r>
            <a:r>
              <a:rPr lang="de-AT" sz="2400" i="1" dirty="0" err="1"/>
              <a:t>Rettenwender</a:t>
            </a:r>
            <a:r>
              <a:rPr lang="de-AT" sz="2400" dirty="0"/>
              <a:t>) im Hinblick auf: 		</a:t>
            </a:r>
          </a:p>
          <a:p>
            <a:pPr marL="342900" lvl="8" indent="-342900">
              <a:spcBef>
                <a:spcPts val="1000"/>
              </a:spcBef>
            </a:pPr>
            <a:r>
              <a:rPr lang="de-AT" sz="2400" dirty="0"/>
              <a:t>die „Modelle“ der Psychologie </a:t>
            </a:r>
            <a:r>
              <a:rPr lang="de-AT" sz="2400" i="1" dirty="0"/>
              <a:t>und</a:t>
            </a:r>
            <a:r>
              <a:rPr lang="de-AT" sz="2400" dirty="0"/>
              <a:t> </a:t>
            </a:r>
          </a:p>
          <a:p>
            <a:r>
              <a:rPr lang="de-AT" sz="2400" dirty="0"/>
              <a:t>  die Grundlagendisziplinen.</a:t>
            </a:r>
          </a:p>
          <a:p>
            <a:pPr marL="457200" lvl="1" indent="0">
              <a:buNone/>
            </a:pPr>
            <a:endParaRPr lang="de-AT" dirty="0"/>
          </a:p>
          <a:p>
            <a:pPr marL="0" indent="0">
              <a:buNone/>
            </a:pPr>
            <a:r>
              <a:rPr lang="de-AT" sz="2400" b="1" dirty="0"/>
              <a:t>2) Selbstständige Erarbeitung </a:t>
            </a:r>
            <a:r>
              <a:rPr lang="de-AT" sz="2400" dirty="0"/>
              <a:t>von Fallbeispielen bzw. </a:t>
            </a:r>
            <a:r>
              <a:rPr lang="de-AT" sz="2400" b="1" dirty="0"/>
              <a:t>Zuordnung </a:t>
            </a:r>
            <a:r>
              <a:rPr lang="de-AT" sz="2400" dirty="0"/>
              <a:t>von Inhalten weitgehend notwendig</a:t>
            </a:r>
          </a:p>
          <a:p>
            <a:pPr marL="0" indent="0">
              <a:buNone/>
            </a:pPr>
            <a:endParaRPr lang="de-AT" sz="2400" dirty="0"/>
          </a:p>
          <a:p>
            <a:pPr marL="0" indent="0">
              <a:buNone/>
            </a:pPr>
            <a:r>
              <a:rPr lang="de-AT" sz="2400" b="1" dirty="0"/>
              <a:t>3) </a:t>
            </a:r>
            <a:r>
              <a:rPr lang="de-AT" sz="2400" dirty="0"/>
              <a:t>eingeschränkte</a:t>
            </a:r>
            <a:r>
              <a:rPr lang="de-AT" sz="2400" b="1" dirty="0"/>
              <a:t> zeitliche Möglichkeiten </a:t>
            </a:r>
            <a:r>
              <a:rPr lang="de-AT" sz="2400" dirty="0"/>
              <a:t>vor dem Hintergrund der Reifeprüfung</a:t>
            </a:r>
          </a:p>
          <a:p>
            <a:pPr marL="0" indent="0">
              <a:buNone/>
            </a:pPr>
            <a:endParaRPr lang="de-AT" sz="2400" dirty="0"/>
          </a:p>
          <a:p>
            <a:endParaRPr lang="de-AT" sz="2400" dirty="0"/>
          </a:p>
        </p:txBody>
      </p:sp>
      <p:sp>
        <p:nvSpPr>
          <p:cNvPr id="5" name="Titel 4">
            <a:extLst>
              <a:ext uri="{FF2B5EF4-FFF2-40B4-BE49-F238E27FC236}">
                <a16:creationId xmlns:a16="http://schemas.microsoft.com/office/drawing/2014/main" id="{71DC7EAF-AE71-4B7F-A3CA-39D0B1C8AA51}"/>
              </a:ext>
            </a:extLst>
          </p:cNvPr>
          <p:cNvSpPr>
            <a:spLocks noGrp="1"/>
          </p:cNvSpPr>
          <p:nvPr>
            <p:ph type="title"/>
          </p:nvPr>
        </p:nvSpPr>
        <p:spPr>
          <a:xfrm>
            <a:off x="838200" y="612775"/>
            <a:ext cx="10515600" cy="1325563"/>
          </a:xfrm>
        </p:spPr>
        <p:txBody>
          <a:bodyPr/>
          <a:lstStyle/>
          <a:p>
            <a:r>
              <a:rPr lang="de-AT" dirty="0">
                <a:solidFill>
                  <a:srgbClr val="0070C0"/>
                </a:solidFill>
              </a:rPr>
              <a:t>Herausforderungen bei der Umsetzung im Unterricht</a:t>
            </a:r>
          </a:p>
        </p:txBody>
      </p:sp>
    </p:spTree>
    <p:extLst>
      <p:ext uri="{BB962C8B-B14F-4D97-AF65-F5344CB8AC3E}">
        <p14:creationId xmlns:p14="http://schemas.microsoft.com/office/powerpoint/2010/main" val="462403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el 4">
            <a:extLst>
              <a:ext uri="{FF2B5EF4-FFF2-40B4-BE49-F238E27FC236}">
                <a16:creationId xmlns:a16="http://schemas.microsoft.com/office/drawing/2014/main" id="{36C97CB5-1C52-40E2-B3ED-4391C9CD1369}"/>
              </a:ext>
            </a:extLst>
          </p:cNvPr>
          <p:cNvSpPr>
            <a:spLocks noGrp="1"/>
          </p:cNvSpPr>
          <p:nvPr>
            <p:ph type="title"/>
          </p:nvPr>
        </p:nvSpPr>
        <p:spPr>
          <a:xfrm>
            <a:off x="838200" y="631825"/>
            <a:ext cx="10515600" cy="1325563"/>
          </a:xfrm>
        </p:spPr>
        <p:txBody>
          <a:bodyPr>
            <a:normAutofit/>
          </a:bodyPr>
          <a:lstStyle/>
          <a:p>
            <a:r>
              <a:rPr lang="de-AT" dirty="0">
                <a:solidFill>
                  <a:srgbClr val="0070C0"/>
                </a:solidFill>
              </a:rPr>
              <a:t>Empfehlungen für den Unterricht</a:t>
            </a:r>
          </a:p>
        </p:txBody>
      </p:sp>
      <p:sp>
        <p:nvSpPr>
          <p:cNvPr id="3" name="Inhaltsplatzhalter 2">
            <a:extLst>
              <a:ext uri="{FF2B5EF4-FFF2-40B4-BE49-F238E27FC236}">
                <a16:creationId xmlns:a16="http://schemas.microsoft.com/office/drawing/2014/main" id="{FD523620-933A-4F83-8644-81BCFDFC820D}"/>
              </a:ext>
            </a:extLst>
          </p:cNvPr>
          <p:cNvSpPr>
            <a:spLocks noGrp="1"/>
          </p:cNvSpPr>
          <p:nvPr>
            <p:ph idx="1"/>
          </p:nvPr>
        </p:nvSpPr>
        <p:spPr>
          <a:xfrm>
            <a:off x="838200" y="1957389"/>
            <a:ext cx="10515600" cy="4268786"/>
          </a:xfrm>
        </p:spPr>
        <p:txBody>
          <a:bodyPr>
            <a:normAutofit fontScale="92500" lnSpcReduction="20000"/>
          </a:bodyPr>
          <a:lstStyle/>
          <a:p>
            <a:pPr marL="0" indent="0">
              <a:buNone/>
            </a:pPr>
            <a:r>
              <a:rPr lang="de-AT" sz="2400" dirty="0"/>
              <a:t>1) </a:t>
            </a:r>
            <a:r>
              <a:rPr lang="de-AT" sz="2400" b="1" dirty="0"/>
              <a:t>Schwerpunktsetzung</a:t>
            </a:r>
            <a:r>
              <a:rPr lang="de-AT" sz="2400" dirty="0"/>
              <a:t> am Beginn des Schuljahres (Einführung in die Psychologie) </a:t>
            </a:r>
          </a:p>
          <a:p>
            <a:pPr marL="0" indent="0">
              <a:buNone/>
            </a:pPr>
            <a:endParaRPr lang="de-AT" sz="2400" dirty="0"/>
          </a:p>
          <a:p>
            <a:pPr marL="0" indent="0">
              <a:buNone/>
            </a:pPr>
            <a:r>
              <a:rPr lang="de-AT" sz="2400" dirty="0"/>
              <a:t>2) </a:t>
            </a:r>
            <a:r>
              <a:rPr lang="de-AT" sz="2400" b="1" dirty="0"/>
              <a:t>Punktuelle Paradigmenorientierung </a:t>
            </a:r>
            <a:r>
              <a:rPr lang="de-AT" sz="2400" dirty="0"/>
              <a:t>an passenden Zeitpunkten im Schuljahr </a:t>
            </a:r>
          </a:p>
          <a:p>
            <a:pPr marL="0" indent="0">
              <a:buNone/>
            </a:pPr>
            <a:endParaRPr lang="de-AT" sz="2400" dirty="0"/>
          </a:p>
          <a:p>
            <a:pPr marL="0" indent="0">
              <a:buNone/>
            </a:pPr>
            <a:r>
              <a:rPr lang="de-AT" sz="2400" dirty="0"/>
              <a:t>3) Konzeption von </a:t>
            </a:r>
            <a:r>
              <a:rPr lang="de-AT" sz="2400" b="1" dirty="0"/>
              <a:t>Maturafragen</a:t>
            </a:r>
            <a:r>
              <a:rPr lang="de-AT" sz="2400" dirty="0"/>
              <a:t> im Stile eines Fallbeispiels</a:t>
            </a:r>
          </a:p>
          <a:p>
            <a:pPr marL="0" indent="0">
              <a:buNone/>
            </a:pPr>
            <a:endParaRPr lang="de-AT" sz="2400" dirty="0"/>
          </a:p>
          <a:p>
            <a:pPr marL="0" indent="0">
              <a:buNone/>
            </a:pPr>
            <a:r>
              <a:rPr lang="de-AT" sz="2400" dirty="0"/>
              <a:t>4) Verwendung bereits </a:t>
            </a:r>
            <a:r>
              <a:rPr lang="de-AT" sz="2400" b="1" dirty="0"/>
              <a:t>bestehender Unterrichtsmaterialien</a:t>
            </a:r>
            <a:r>
              <a:rPr lang="de-AT" sz="2400" dirty="0"/>
              <a:t>: </a:t>
            </a:r>
          </a:p>
          <a:p>
            <a:r>
              <a:rPr lang="de-AT" sz="2400" dirty="0"/>
              <a:t>„Der Schüler A“ (Einstieg / Aggression) – Unterrichtskonzept DA (Lechner)</a:t>
            </a:r>
          </a:p>
          <a:p>
            <a:r>
              <a:rPr lang="de-AT" sz="2400" dirty="0"/>
              <a:t>„Der Schüler B“ (Einstieg / Introversion) – </a:t>
            </a:r>
            <a:r>
              <a:rPr lang="de-AT" sz="2400" i="1" dirty="0"/>
              <a:t>Psychologieunterricht, Heft 24.</a:t>
            </a:r>
          </a:p>
          <a:p>
            <a:r>
              <a:rPr lang="de-AT" sz="2400" dirty="0"/>
              <a:t>„Ein unerklärlicher Unfall“ (Einstieg) – Einführungskurs Psychologie (</a:t>
            </a:r>
            <a:r>
              <a:rPr lang="de-AT" sz="2400" dirty="0" err="1"/>
              <a:t>Malach</a:t>
            </a:r>
            <a:r>
              <a:rPr lang="de-AT" sz="2400" dirty="0"/>
              <a:t>/Rinke) </a:t>
            </a:r>
          </a:p>
          <a:p>
            <a:r>
              <a:rPr lang="de-AT" sz="2400" dirty="0"/>
              <a:t>„Demonstrationen und Experimente im Psychologieunterricht“ – </a:t>
            </a:r>
            <a:r>
              <a:rPr lang="de-AT" sz="2400" dirty="0" err="1"/>
              <a:t>Sämmer</a:t>
            </a:r>
            <a:r>
              <a:rPr lang="de-AT" sz="2400" dirty="0"/>
              <a:t> (2002) </a:t>
            </a:r>
          </a:p>
          <a:p>
            <a:pPr marL="0" indent="0">
              <a:buNone/>
            </a:pPr>
            <a:endParaRPr lang="de-AT" sz="1500" dirty="0"/>
          </a:p>
          <a:p>
            <a:pPr marL="0" indent="0">
              <a:buNone/>
            </a:pPr>
            <a:endParaRPr lang="de-AT" sz="1500" dirty="0"/>
          </a:p>
          <a:p>
            <a:pPr marL="457200" lvl="1" indent="0">
              <a:buNone/>
            </a:pPr>
            <a:endParaRPr lang="de-AT" sz="1500" dirty="0"/>
          </a:p>
        </p:txBody>
      </p:sp>
    </p:spTree>
    <p:extLst>
      <p:ext uri="{BB962C8B-B14F-4D97-AF65-F5344CB8AC3E}">
        <p14:creationId xmlns:p14="http://schemas.microsoft.com/office/powerpoint/2010/main" val="2806772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043316-A609-4449-9A9D-79E902637DDF}"/>
              </a:ext>
            </a:extLst>
          </p:cNvPr>
          <p:cNvSpPr>
            <a:spLocks noGrp="1"/>
          </p:cNvSpPr>
          <p:nvPr>
            <p:ph type="title"/>
          </p:nvPr>
        </p:nvSpPr>
        <p:spPr/>
        <p:txBody>
          <a:bodyPr/>
          <a:lstStyle/>
          <a:p>
            <a:r>
              <a:rPr lang="de-AT" dirty="0"/>
              <a:t>Weiterführende Literatur &amp; Quellen</a:t>
            </a:r>
          </a:p>
        </p:txBody>
      </p:sp>
      <p:sp>
        <p:nvSpPr>
          <p:cNvPr id="3" name="Inhaltsplatzhalter 2">
            <a:extLst>
              <a:ext uri="{FF2B5EF4-FFF2-40B4-BE49-F238E27FC236}">
                <a16:creationId xmlns:a16="http://schemas.microsoft.com/office/drawing/2014/main" id="{4E4A2484-291A-4BA2-B06F-F288397D94B0}"/>
              </a:ext>
            </a:extLst>
          </p:cNvPr>
          <p:cNvSpPr>
            <a:spLocks noGrp="1"/>
          </p:cNvSpPr>
          <p:nvPr>
            <p:ph idx="1"/>
          </p:nvPr>
        </p:nvSpPr>
        <p:spPr/>
        <p:txBody>
          <a:bodyPr>
            <a:normAutofit/>
          </a:bodyPr>
          <a:lstStyle/>
          <a:p>
            <a:r>
              <a:rPr lang="de-AT" sz="2200" dirty="0">
                <a:hlinkClick r:id="rId2"/>
              </a:rPr>
              <a:t>www.psychologielehrer.de</a:t>
            </a:r>
            <a:r>
              <a:rPr lang="de-AT" sz="2200" dirty="0"/>
              <a:t> (Paradigmenorientierte Didaktik, Unterrichtsmaterialen, Methoden, Experimente u.v.m.)</a:t>
            </a:r>
          </a:p>
          <a:p>
            <a:r>
              <a:rPr lang="de-AT" sz="2200" dirty="0" err="1"/>
              <a:t>Sämmer</a:t>
            </a:r>
            <a:r>
              <a:rPr lang="de-AT" sz="2200" dirty="0"/>
              <a:t>, Günter (1994): Beiträge zur Didaktik des Psychologieunterrichts. In: Psychologieunterricht, Heft 24.</a:t>
            </a:r>
          </a:p>
          <a:p>
            <a:r>
              <a:rPr lang="de-AT" sz="2200" dirty="0"/>
              <a:t>Geiß, Paul Georg (2016): Fachdidaktik Psychologie. Kompetenzorientiertes Unterrichten und Prüfen in der gymnasialen Oberstufe. Bern: Haupt Verlag.</a:t>
            </a:r>
          </a:p>
          <a:p>
            <a:r>
              <a:rPr lang="de-AT" sz="2200" dirty="0" err="1"/>
              <a:t>Malach</a:t>
            </a:r>
            <a:r>
              <a:rPr lang="de-AT" sz="2200" dirty="0"/>
              <a:t>, Jürgen; Rinke, Heiko (2005): Einführungskurs Psychologie. Grundkurs Jahrgangsstufe 11. Unterrichtsmaterial des Verbandes für Psychologielehrerinnen und Lehrer, Nr.28.</a:t>
            </a:r>
          </a:p>
          <a:p>
            <a:r>
              <a:rPr lang="de-AT" sz="2200" dirty="0"/>
              <a:t>EPA Psychologie: </a:t>
            </a:r>
            <a:r>
              <a:rPr lang="de-AT" sz="2200" dirty="0">
                <a:hlinkClick r:id="rId3"/>
              </a:rPr>
              <a:t>https://www.kmk.org/fileadmin/veroeffentlichungen_beschluesse/1989/1989_12_01-EPA-Psychologie.pdf</a:t>
            </a:r>
            <a:endParaRPr lang="de-AT" sz="2200" dirty="0"/>
          </a:p>
          <a:p>
            <a:endParaRPr lang="de-AT" dirty="0"/>
          </a:p>
          <a:p>
            <a:endParaRPr lang="de-AT" dirty="0"/>
          </a:p>
        </p:txBody>
      </p:sp>
    </p:spTree>
    <p:extLst>
      <p:ext uri="{BB962C8B-B14F-4D97-AF65-F5344CB8AC3E}">
        <p14:creationId xmlns:p14="http://schemas.microsoft.com/office/powerpoint/2010/main" val="1185208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1AA6998-5847-429E-BDA0-FB7DB4492941}"/>
              </a:ext>
            </a:extLst>
          </p:cNvPr>
          <p:cNvSpPr>
            <a:spLocks noGrp="1"/>
          </p:cNvSpPr>
          <p:nvPr>
            <p:ph type="title"/>
          </p:nvPr>
        </p:nvSpPr>
        <p:spPr>
          <a:xfrm>
            <a:off x="1524000" y="1376362"/>
            <a:ext cx="9144000" cy="2603274"/>
          </a:xfrm>
        </p:spPr>
        <p:txBody>
          <a:bodyPr vert="horz" lIns="91440" tIns="45720" rIns="91440" bIns="45720" rtlCol="0" anchor="b">
            <a:normAutofit/>
          </a:bodyPr>
          <a:lstStyle/>
          <a:p>
            <a:pPr algn="ctr"/>
            <a:r>
              <a:rPr lang="en-US" sz="4500" kern="1200" dirty="0" err="1">
                <a:solidFill>
                  <a:schemeClr val="tx1"/>
                </a:solidFill>
                <a:latin typeface="+mj-lt"/>
                <a:ea typeface="+mj-ea"/>
                <a:cs typeface="+mj-cs"/>
              </a:rPr>
              <a:t>Vielen</a:t>
            </a:r>
            <a:r>
              <a:rPr lang="en-US" sz="4500" kern="1200" dirty="0">
                <a:solidFill>
                  <a:schemeClr val="tx1"/>
                </a:solidFill>
                <a:latin typeface="+mj-lt"/>
                <a:ea typeface="+mj-ea"/>
                <a:cs typeface="+mj-cs"/>
              </a:rPr>
              <a:t> Dank </a:t>
            </a:r>
            <a:r>
              <a:rPr lang="en-US" sz="4500" kern="1200" dirty="0" err="1">
                <a:solidFill>
                  <a:schemeClr val="tx1"/>
                </a:solidFill>
                <a:latin typeface="+mj-lt"/>
                <a:ea typeface="+mj-ea"/>
                <a:cs typeface="+mj-cs"/>
              </a:rPr>
              <a:t>für</a:t>
            </a:r>
            <a:r>
              <a:rPr lang="en-US" sz="4500" kern="1200" dirty="0">
                <a:solidFill>
                  <a:schemeClr val="tx1"/>
                </a:solidFill>
                <a:latin typeface="+mj-lt"/>
                <a:ea typeface="+mj-ea"/>
                <a:cs typeface="+mj-cs"/>
              </a:rPr>
              <a:t> die </a:t>
            </a:r>
            <a:r>
              <a:rPr lang="en-US" sz="4500" kern="1200" dirty="0" err="1">
                <a:solidFill>
                  <a:schemeClr val="tx1"/>
                </a:solidFill>
                <a:latin typeface="+mj-lt"/>
                <a:ea typeface="+mj-ea"/>
                <a:cs typeface="+mj-cs"/>
              </a:rPr>
              <a:t>Aufmerksamkeit</a:t>
            </a:r>
            <a:r>
              <a:rPr lang="en-US" sz="4500" kern="1200" dirty="0">
                <a:solidFill>
                  <a:schemeClr val="tx1"/>
                </a:solidFill>
                <a:latin typeface="+mj-lt"/>
                <a:ea typeface="+mj-ea"/>
                <a:cs typeface="+mj-cs"/>
              </a:rPr>
              <a:t>! </a:t>
            </a:r>
          </a:p>
        </p:txBody>
      </p:sp>
    </p:spTree>
    <p:extLst>
      <p:ext uri="{BB962C8B-B14F-4D97-AF65-F5344CB8AC3E}">
        <p14:creationId xmlns:p14="http://schemas.microsoft.com/office/powerpoint/2010/main" val="3540182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alpha val="98000"/>
          </a:schemeClr>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nhaltsplatzhalter 2">
            <a:extLst>
              <a:ext uri="{FF2B5EF4-FFF2-40B4-BE49-F238E27FC236}">
                <a16:creationId xmlns:a16="http://schemas.microsoft.com/office/drawing/2014/main" id="{8F107B19-8982-451D-BBD6-7C8A82E47C25}"/>
              </a:ext>
            </a:extLst>
          </p:cNvPr>
          <p:cNvSpPr>
            <a:spLocks noGrp="1"/>
          </p:cNvSpPr>
          <p:nvPr>
            <p:ph idx="1"/>
          </p:nvPr>
        </p:nvSpPr>
        <p:spPr>
          <a:xfrm>
            <a:off x="838200" y="2057400"/>
            <a:ext cx="10515600" cy="3871762"/>
          </a:xfrm>
        </p:spPr>
        <p:txBody>
          <a:bodyPr>
            <a:normAutofit/>
          </a:bodyPr>
          <a:lstStyle/>
          <a:p>
            <a:pPr marL="0" indent="0">
              <a:buNone/>
            </a:pPr>
            <a:r>
              <a:rPr lang="de-AT" sz="2400" i="1" dirty="0"/>
              <a:t>Eine lange Forschungstradition […] zeigt, dass sowohl die Aneignung als auch das Behalten und die Anwendung von Wissen durch zwei miteinander interagierende Prozesse optimiert werden: durch </a:t>
            </a:r>
            <a:r>
              <a:rPr lang="de-AT" sz="2400" i="1" dirty="0">
                <a:solidFill>
                  <a:srgbClr val="0070C0"/>
                </a:solidFill>
              </a:rPr>
              <a:t>Strukturierung</a:t>
            </a:r>
            <a:r>
              <a:rPr lang="de-AT" sz="2400" i="1" dirty="0"/>
              <a:t> und </a:t>
            </a:r>
            <a:r>
              <a:rPr lang="de-AT" sz="2400" i="1" dirty="0">
                <a:solidFill>
                  <a:srgbClr val="0070C0"/>
                </a:solidFill>
              </a:rPr>
              <a:t>Elaboration</a:t>
            </a:r>
            <a:r>
              <a:rPr lang="de-AT" sz="2400" i="1" dirty="0"/>
              <a:t>.</a:t>
            </a:r>
          </a:p>
          <a:p>
            <a:pPr marL="0" indent="0">
              <a:buNone/>
            </a:pPr>
            <a:endParaRPr lang="de-AT" sz="2400" dirty="0"/>
          </a:p>
          <a:p>
            <a:pPr marL="0" indent="0">
              <a:buNone/>
            </a:pPr>
            <a:endParaRPr lang="de-AT" sz="2400" dirty="0"/>
          </a:p>
          <a:p>
            <a:pPr marL="0" indent="0">
              <a:buNone/>
            </a:pPr>
            <a:endParaRPr lang="de-AT" sz="2400" dirty="0"/>
          </a:p>
          <a:p>
            <a:pPr marL="0" indent="0">
              <a:buNone/>
            </a:pPr>
            <a:endParaRPr lang="de-AT" sz="2400" dirty="0"/>
          </a:p>
          <a:p>
            <a:pPr marL="0" indent="0">
              <a:buNone/>
            </a:pPr>
            <a:r>
              <a:rPr lang="de-AT" sz="2400" dirty="0"/>
              <a:t>aus Günter </a:t>
            </a:r>
            <a:r>
              <a:rPr lang="de-AT" sz="2400" dirty="0" err="1"/>
              <a:t>Sämmers</a:t>
            </a:r>
            <a:r>
              <a:rPr lang="de-AT" sz="2400" dirty="0"/>
              <a:t> Dissertation „Paradigmen der Psychologie“ (1999) </a:t>
            </a:r>
          </a:p>
        </p:txBody>
      </p:sp>
    </p:spTree>
    <p:extLst>
      <p:ext uri="{BB962C8B-B14F-4D97-AF65-F5344CB8AC3E}">
        <p14:creationId xmlns:p14="http://schemas.microsoft.com/office/powerpoint/2010/main" val="3672956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464BF12-8255-4A33-8465-4D13DF197B1A}"/>
              </a:ext>
            </a:extLst>
          </p:cNvPr>
          <p:cNvSpPr>
            <a:spLocks noGrp="1"/>
          </p:cNvSpPr>
          <p:nvPr>
            <p:ph type="title"/>
          </p:nvPr>
        </p:nvSpPr>
        <p:spPr>
          <a:xfrm>
            <a:off x="838200" y="631825"/>
            <a:ext cx="10515600" cy="1325563"/>
          </a:xfrm>
        </p:spPr>
        <p:txBody>
          <a:bodyPr>
            <a:normAutofit/>
          </a:bodyPr>
          <a:lstStyle/>
          <a:p>
            <a:r>
              <a:rPr lang="de-AT" dirty="0">
                <a:solidFill>
                  <a:srgbClr val="0070C0"/>
                </a:solidFill>
              </a:rPr>
              <a:t>Inhalte der Präsentation</a:t>
            </a:r>
          </a:p>
        </p:txBody>
      </p:sp>
      <p:sp>
        <p:nvSpPr>
          <p:cNvPr id="3" name="Inhaltsplatzhalter 2">
            <a:extLst>
              <a:ext uri="{FF2B5EF4-FFF2-40B4-BE49-F238E27FC236}">
                <a16:creationId xmlns:a16="http://schemas.microsoft.com/office/drawing/2014/main" id="{E9A728C0-2B35-4273-AB8B-612CDE659787}"/>
              </a:ext>
            </a:extLst>
          </p:cNvPr>
          <p:cNvSpPr>
            <a:spLocks noGrp="1"/>
          </p:cNvSpPr>
          <p:nvPr>
            <p:ph idx="1"/>
          </p:nvPr>
        </p:nvSpPr>
        <p:spPr>
          <a:xfrm>
            <a:off x="838200" y="2057400"/>
            <a:ext cx="10515600" cy="3871762"/>
          </a:xfrm>
        </p:spPr>
        <p:txBody>
          <a:bodyPr>
            <a:normAutofit/>
          </a:bodyPr>
          <a:lstStyle/>
          <a:p>
            <a:r>
              <a:rPr lang="de-AT" sz="2400" dirty="0"/>
              <a:t>EPA Psychologie – fachliche Inhalte  </a:t>
            </a:r>
          </a:p>
          <a:p>
            <a:r>
              <a:rPr lang="de-AT" sz="2400" dirty="0"/>
              <a:t>Ausgangssituation / Problemstellung</a:t>
            </a:r>
          </a:p>
          <a:p>
            <a:r>
              <a:rPr lang="de-AT" sz="2400" dirty="0"/>
              <a:t>Paradigmenorientierte Didaktik</a:t>
            </a:r>
          </a:p>
          <a:p>
            <a:r>
              <a:rPr lang="de-AT" sz="2400" dirty="0"/>
              <a:t>Ein Fallbeispiel </a:t>
            </a:r>
          </a:p>
          <a:p>
            <a:r>
              <a:rPr lang="de-AT" sz="2400" dirty="0"/>
              <a:t>Vorteile für Lernende </a:t>
            </a:r>
          </a:p>
          <a:p>
            <a:r>
              <a:rPr lang="de-AT" sz="2400" dirty="0"/>
              <a:t>Herausforderungen bei der Umsetzung im Unterricht</a:t>
            </a:r>
          </a:p>
          <a:p>
            <a:r>
              <a:rPr lang="de-AT" sz="2400" dirty="0"/>
              <a:t>Empfehlungen für den Unterricht</a:t>
            </a:r>
          </a:p>
          <a:p>
            <a:r>
              <a:rPr lang="de-AT" sz="2400" dirty="0"/>
              <a:t>Weiterführende Literatur &amp; Quellen</a:t>
            </a:r>
          </a:p>
          <a:p>
            <a:endParaRPr lang="de-AT" sz="2400" dirty="0"/>
          </a:p>
          <a:p>
            <a:endParaRPr lang="de-AT" sz="2400" dirty="0"/>
          </a:p>
        </p:txBody>
      </p:sp>
    </p:spTree>
    <p:extLst>
      <p:ext uri="{BB962C8B-B14F-4D97-AF65-F5344CB8AC3E}">
        <p14:creationId xmlns:p14="http://schemas.microsoft.com/office/powerpoint/2010/main" val="4009049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6102CB-C995-4600-A5BA-81639F283AFE}"/>
              </a:ext>
            </a:extLst>
          </p:cNvPr>
          <p:cNvSpPr>
            <a:spLocks noGrp="1"/>
          </p:cNvSpPr>
          <p:nvPr>
            <p:ph type="title"/>
          </p:nvPr>
        </p:nvSpPr>
        <p:spPr>
          <a:xfrm>
            <a:off x="1290982" y="365125"/>
            <a:ext cx="5493789" cy="1325563"/>
          </a:xfrm>
        </p:spPr>
        <p:txBody>
          <a:bodyPr>
            <a:normAutofit/>
          </a:bodyPr>
          <a:lstStyle/>
          <a:p>
            <a:r>
              <a:rPr lang="de-AT" sz="3800" dirty="0"/>
              <a:t>EPA Psychologie – fachliche Inhalte</a:t>
            </a:r>
          </a:p>
        </p:txBody>
      </p:sp>
      <p:graphicFrame>
        <p:nvGraphicFramePr>
          <p:cNvPr id="6" name="Diagramm 5">
            <a:extLst>
              <a:ext uri="{FF2B5EF4-FFF2-40B4-BE49-F238E27FC236}">
                <a16:creationId xmlns:a16="http://schemas.microsoft.com/office/drawing/2014/main" id="{A13450D0-4109-452B-B7C8-75FAC56F5651}"/>
              </a:ext>
            </a:extLst>
          </p:cNvPr>
          <p:cNvGraphicFramePr/>
          <p:nvPr>
            <p:extLst>
              <p:ext uri="{D42A27DB-BD31-4B8C-83A1-F6EECF244321}">
                <p14:modId xmlns:p14="http://schemas.microsoft.com/office/powerpoint/2010/main" val="4002267295"/>
              </p:ext>
            </p:extLst>
          </p:nvPr>
        </p:nvGraphicFramePr>
        <p:xfrm>
          <a:off x="215153" y="1827302"/>
          <a:ext cx="6412756" cy="42751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feld 8">
            <a:extLst>
              <a:ext uri="{FF2B5EF4-FFF2-40B4-BE49-F238E27FC236}">
                <a16:creationId xmlns:a16="http://schemas.microsoft.com/office/drawing/2014/main" id="{52F65A2B-1434-43F5-8E03-BD183EB7526C}"/>
              </a:ext>
            </a:extLst>
          </p:cNvPr>
          <p:cNvSpPr txBox="1"/>
          <p:nvPr/>
        </p:nvSpPr>
        <p:spPr>
          <a:xfrm>
            <a:off x="5638800" y="2976282"/>
            <a:ext cx="65" cy="276999"/>
          </a:xfrm>
          <a:prstGeom prst="rect">
            <a:avLst/>
          </a:prstGeom>
          <a:noFill/>
        </p:spPr>
        <p:txBody>
          <a:bodyPr wrap="none" lIns="0" tIns="0" rIns="0" bIns="0" rtlCol="0">
            <a:spAutoFit/>
          </a:bodyPr>
          <a:lstStyle/>
          <a:p>
            <a:endParaRPr lang="de-AT" dirty="0"/>
          </a:p>
        </p:txBody>
      </p:sp>
      <p:sp>
        <p:nvSpPr>
          <p:cNvPr id="10" name="Pfeil: nach rechts 9">
            <a:extLst>
              <a:ext uri="{FF2B5EF4-FFF2-40B4-BE49-F238E27FC236}">
                <a16:creationId xmlns:a16="http://schemas.microsoft.com/office/drawing/2014/main" id="{932DCB79-31D8-4106-97E5-404EDD261F60}"/>
              </a:ext>
            </a:extLst>
          </p:cNvPr>
          <p:cNvSpPr/>
          <p:nvPr/>
        </p:nvSpPr>
        <p:spPr>
          <a:xfrm rot="19440576">
            <a:off x="5940999" y="2547965"/>
            <a:ext cx="689128" cy="272969"/>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sp>
        <p:nvSpPr>
          <p:cNvPr id="11" name="Textfeld 10">
            <a:extLst>
              <a:ext uri="{FF2B5EF4-FFF2-40B4-BE49-F238E27FC236}">
                <a16:creationId xmlns:a16="http://schemas.microsoft.com/office/drawing/2014/main" id="{C4B051BA-8720-4B4A-9060-0C4EB912A052}"/>
              </a:ext>
            </a:extLst>
          </p:cNvPr>
          <p:cNvSpPr txBox="1"/>
          <p:nvPr/>
        </p:nvSpPr>
        <p:spPr>
          <a:xfrm>
            <a:off x="7269223" y="877081"/>
            <a:ext cx="4065496" cy="1785104"/>
          </a:xfrm>
          <a:prstGeom prst="rect">
            <a:avLst/>
          </a:prstGeom>
          <a:solidFill>
            <a:schemeClr val="bg1">
              <a:lumMod val="85000"/>
            </a:schemeClr>
          </a:solidFill>
          <a:ln w="3175">
            <a:solidFill>
              <a:schemeClr val="tx1"/>
            </a:solidFill>
          </a:ln>
        </p:spPr>
        <p:txBody>
          <a:bodyPr wrap="square" rtlCol="0">
            <a:spAutoFit/>
          </a:bodyPr>
          <a:lstStyle/>
          <a:p>
            <a:pPr marL="342900" indent="-342900">
              <a:buFont typeface="Arial" panose="020B0604020202020204" pitchFamily="34" charset="0"/>
              <a:buChar char="•"/>
            </a:pPr>
            <a:r>
              <a:rPr lang="de-AT" sz="2200" dirty="0"/>
              <a:t>Tiefenpsychologie  </a:t>
            </a:r>
          </a:p>
          <a:p>
            <a:pPr marL="342900" indent="-342900">
              <a:buFont typeface="Arial" panose="020B0604020202020204" pitchFamily="34" charset="0"/>
              <a:buChar char="•"/>
            </a:pPr>
            <a:r>
              <a:rPr lang="de-AT" sz="2200" dirty="0"/>
              <a:t>Behaviorismus  </a:t>
            </a:r>
          </a:p>
          <a:p>
            <a:pPr marL="342900" indent="-342900">
              <a:buFont typeface="Arial" panose="020B0604020202020204" pitchFamily="34" charset="0"/>
              <a:buChar char="•"/>
            </a:pPr>
            <a:r>
              <a:rPr lang="de-AT" sz="2200" dirty="0"/>
              <a:t>Kognitivismus  </a:t>
            </a:r>
          </a:p>
          <a:p>
            <a:pPr marL="342900" indent="-342900">
              <a:buFont typeface="Arial" panose="020B0604020202020204" pitchFamily="34" charset="0"/>
              <a:buChar char="•"/>
            </a:pPr>
            <a:r>
              <a:rPr lang="de-AT" sz="2200" dirty="0"/>
              <a:t>Psychobiologie </a:t>
            </a:r>
          </a:p>
          <a:p>
            <a:pPr marL="342900" indent="-342900">
              <a:buFont typeface="Arial" panose="020B0604020202020204" pitchFamily="34" charset="0"/>
              <a:buChar char="•"/>
            </a:pPr>
            <a:r>
              <a:rPr lang="de-AT" sz="2200" dirty="0"/>
              <a:t>Ganzheitspsychologie</a:t>
            </a:r>
          </a:p>
        </p:txBody>
      </p:sp>
      <p:sp>
        <p:nvSpPr>
          <p:cNvPr id="12" name="Textfeld 11">
            <a:extLst>
              <a:ext uri="{FF2B5EF4-FFF2-40B4-BE49-F238E27FC236}">
                <a16:creationId xmlns:a16="http://schemas.microsoft.com/office/drawing/2014/main" id="{62CA113E-CB22-49CE-B88D-D09EAD037FD4}"/>
              </a:ext>
            </a:extLst>
          </p:cNvPr>
          <p:cNvSpPr txBox="1"/>
          <p:nvPr/>
        </p:nvSpPr>
        <p:spPr>
          <a:xfrm>
            <a:off x="7252445" y="3128691"/>
            <a:ext cx="4082274" cy="1446550"/>
          </a:xfrm>
          <a:prstGeom prst="rect">
            <a:avLst/>
          </a:prstGeom>
          <a:solidFill>
            <a:schemeClr val="bg1">
              <a:lumMod val="85000"/>
            </a:schemeClr>
          </a:solidFill>
          <a:ln w="3175">
            <a:solidFill>
              <a:schemeClr val="tx1"/>
            </a:solidFill>
          </a:ln>
        </p:spPr>
        <p:txBody>
          <a:bodyPr wrap="square" rtlCol="0">
            <a:spAutoFit/>
          </a:bodyPr>
          <a:lstStyle/>
          <a:p>
            <a:pPr marL="342900" indent="-342900">
              <a:buFont typeface="Arial" panose="020B0604020202020204" pitchFamily="34" charset="0"/>
              <a:buChar char="•"/>
            </a:pPr>
            <a:r>
              <a:rPr lang="de-AT" sz="2200" dirty="0"/>
              <a:t>Allgemeine Psychologie</a:t>
            </a:r>
          </a:p>
          <a:p>
            <a:pPr marL="342900" indent="-342900">
              <a:buFont typeface="Arial" panose="020B0604020202020204" pitchFamily="34" charset="0"/>
              <a:buChar char="•"/>
            </a:pPr>
            <a:r>
              <a:rPr lang="de-AT" sz="2200" dirty="0"/>
              <a:t>Persönlichkeitspsychologie</a:t>
            </a:r>
          </a:p>
          <a:p>
            <a:pPr marL="342900" indent="-342900">
              <a:buFont typeface="Arial" panose="020B0604020202020204" pitchFamily="34" charset="0"/>
              <a:buChar char="•"/>
            </a:pPr>
            <a:r>
              <a:rPr lang="de-AT" sz="2200" dirty="0"/>
              <a:t>Sozialpsychologie</a:t>
            </a:r>
          </a:p>
          <a:p>
            <a:pPr marL="342900" indent="-342900">
              <a:buFont typeface="Arial" panose="020B0604020202020204" pitchFamily="34" charset="0"/>
              <a:buChar char="•"/>
            </a:pPr>
            <a:r>
              <a:rPr lang="de-AT" sz="2200" dirty="0"/>
              <a:t>Entwicklungspsychologie</a:t>
            </a:r>
          </a:p>
        </p:txBody>
      </p:sp>
      <p:sp>
        <p:nvSpPr>
          <p:cNvPr id="13" name="Textfeld 12">
            <a:extLst>
              <a:ext uri="{FF2B5EF4-FFF2-40B4-BE49-F238E27FC236}">
                <a16:creationId xmlns:a16="http://schemas.microsoft.com/office/drawing/2014/main" id="{3B65234E-CDF6-4A4E-8642-194B82621430}"/>
              </a:ext>
            </a:extLst>
          </p:cNvPr>
          <p:cNvSpPr txBox="1"/>
          <p:nvPr/>
        </p:nvSpPr>
        <p:spPr>
          <a:xfrm>
            <a:off x="7242327" y="4977016"/>
            <a:ext cx="4092392" cy="1107996"/>
          </a:xfrm>
          <a:prstGeom prst="rect">
            <a:avLst/>
          </a:prstGeom>
          <a:solidFill>
            <a:schemeClr val="bg1">
              <a:lumMod val="85000"/>
            </a:schemeClr>
          </a:solidFill>
          <a:ln w="3175">
            <a:solidFill>
              <a:schemeClr val="tx1"/>
            </a:solidFill>
          </a:ln>
        </p:spPr>
        <p:txBody>
          <a:bodyPr wrap="square" rtlCol="0">
            <a:spAutoFit/>
          </a:bodyPr>
          <a:lstStyle/>
          <a:p>
            <a:pPr marL="342900" indent="-342900">
              <a:buFont typeface="Arial" panose="020B0604020202020204" pitchFamily="34" charset="0"/>
              <a:buChar char="•"/>
            </a:pPr>
            <a:r>
              <a:rPr lang="de-AT" sz="2200" dirty="0"/>
              <a:t>Klinische Psychologie</a:t>
            </a:r>
          </a:p>
          <a:p>
            <a:pPr marL="342900" indent="-342900">
              <a:buFont typeface="Arial" panose="020B0604020202020204" pitchFamily="34" charset="0"/>
              <a:buChar char="•"/>
            </a:pPr>
            <a:r>
              <a:rPr lang="de-AT" sz="2200" dirty="0"/>
              <a:t>Wirtschaftspsychologie</a:t>
            </a:r>
          </a:p>
          <a:p>
            <a:pPr marL="342900" indent="-342900">
              <a:buFont typeface="Arial" panose="020B0604020202020204" pitchFamily="34" charset="0"/>
              <a:buChar char="•"/>
            </a:pPr>
            <a:r>
              <a:rPr lang="de-AT" sz="2200" dirty="0"/>
              <a:t>Pädagogische Psychologie u.a.</a:t>
            </a:r>
          </a:p>
        </p:txBody>
      </p:sp>
      <p:sp>
        <p:nvSpPr>
          <p:cNvPr id="14" name="Pfeil: nach rechts 13">
            <a:extLst>
              <a:ext uri="{FF2B5EF4-FFF2-40B4-BE49-F238E27FC236}">
                <a16:creationId xmlns:a16="http://schemas.microsoft.com/office/drawing/2014/main" id="{78A757F5-610A-4DEA-B4B7-EA576F9BFADE}"/>
              </a:ext>
            </a:extLst>
          </p:cNvPr>
          <p:cNvSpPr/>
          <p:nvPr/>
        </p:nvSpPr>
        <p:spPr>
          <a:xfrm>
            <a:off x="5967895" y="3814284"/>
            <a:ext cx="689128" cy="272969"/>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5" name="Pfeil: nach rechts 14">
            <a:extLst>
              <a:ext uri="{FF2B5EF4-FFF2-40B4-BE49-F238E27FC236}">
                <a16:creationId xmlns:a16="http://schemas.microsoft.com/office/drawing/2014/main" id="{BBA03569-58FA-41B1-9396-6308E0C02A9B}"/>
              </a:ext>
            </a:extLst>
          </p:cNvPr>
          <p:cNvSpPr/>
          <p:nvPr/>
        </p:nvSpPr>
        <p:spPr>
          <a:xfrm rot="1306766">
            <a:off x="5932615" y="5048526"/>
            <a:ext cx="689128" cy="272969"/>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1065179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71D5D0F-E1BF-40F5-8D87-C5B56D615319}"/>
              </a:ext>
            </a:extLst>
          </p:cNvPr>
          <p:cNvSpPr>
            <a:spLocks noGrp="1"/>
          </p:cNvSpPr>
          <p:nvPr>
            <p:ph type="title"/>
          </p:nvPr>
        </p:nvSpPr>
        <p:spPr>
          <a:xfrm>
            <a:off x="838200" y="631825"/>
            <a:ext cx="10515600" cy="1325563"/>
          </a:xfrm>
        </p:spPr>
        <p:txBody>
          <a:bodyPr>
            <a:normAutofit/>
          </a:bodyPr>
          <a:lstStyle/>
          <a:p>
            <a:r>
              <a:rPr lang="de-AT" dirty="0">
                <a:solidFill>
                  <a:srgbClr val="0070C0"/>
                </a:solidFill>
              </a:rPr>
              <a:t>Ausgangssituation / Problemstellung </a:t>
            </a:r>
          </a:p>
        </p:txBody>
      </p:sp>
      <p:sp>
        <p:nvSpPr>
          <p:cNvPr id="3" name="Inhaltsplatzhalter 2">
            <a:extLst>
              <a:ext uri="{FF2B5EF4-FFF2-40B4-BE49-F238E27FC236}">
                <a16:creationId xmlns:a16="http://schemas.microsoft.com/office/drawing/2014/main" id="{E4EEED3E-4360-42E1-BDE7-FE7C8C34444F}"/>
              </a:ext>
            </a:extLst>
          </p:cNvPr>
          <p:cNvSpPr>
            <a:spLocks noGrp="1"/>
          </p:cNvSpPr>
          <p:nvPr>
            <p:ph idx="1"/>
          </p:nvPr>
        </p:nvSpPr>
        <p:spPr>
          <a:xfrm>
            <a:off x="838200" y="2057400"/>
            <a:ext cx="10515600" cy="3871762"/>
          </a:xfrm>
        </p:spPr>
        <p:txBody>
          <a:bodyPr>
            <a:normAutofit lnSpcReduction="10000"/>
          </a:bodyPr>
          <a:lstStyle/>
          <a:p>
            <a:pPr marL="0" indent="0">
              <a:buNone/>
            </a:pPr>
            <a:r>
              <a:rPr lang="de-AT" sz="2200" b="1" dirty="0"/>
              <a:t>Persönliche Erfahrungen aus Studium und Unterricht:</a:t>
            </a:r>
          </a:p>
          <a:p>
            <a:pPr marL="0" indent="0">
              <a:buNone/>
            </a:pPr>
            <a:endParaRPr lang="de-AT" sz="2200" b="1" dirty="0"/>
          </a:p>
          <a:p>
            <a:r>
              <a:rPr lang="de-AT" sz="2200" dirty="0"/>
              <a:t>Lehrbücher beschränken sich weitgehend auf die reine Darstellung der Grundstruktur.</a:t>
            </a:r>
          </a:p>
          <a:p>
            <a:r>
              <a:rPr lang="de-AT" sz="2200" dirty="0"/>
              <a:t>Inhalte einzelner Kapitel sind teilweise schwer zuordenbar.</a:t>
            </a:r>
          </a:p>
          <a:p>
            <a:r>
              <a:rPr lang="de-AT" sz="2200" dirty="0"/>
              <a:t>Die Möglichkeit, aus paradigmatischer Sicht Bezüge und Verbindungen herzustellen oder Unterschiede zu beleuchten, wird vernachlässigt.</a:t>
            </a:r>
          </a:p>
          <a:p>
            <a:r>
              <a:rPr lang="de-AT" sz="2200" dirty="0"/>
              <a:t>Abhandlung psychologischer Teilbereiche in willkürlicher Abfolge (speziell im Studium)</a:t>
            </a:r>
          </a:p>
          <a:p>
            <a:pPr marL="0" indent="0">
              <a:buNone/>
            </a:pPr>
            <a:endParaRPr lang="de-AT" sz="2200" b="1" dirty="0"/>
          </a:p>
          <a:p>
            <a:pPr marL="0" indent="0">
              <a:buNone/>
            </a:pPr>
            <a:r>
              <a:rPr lang="de-AT" sz="2200" b="1" dirty="0"/>
              <a:t>Ergebnis:</a:t>
            </a:r>
            <a:r>
              <a:rPr lang="de-AT" sz="2200" dirty="0"/>
              <a:t> </a:t>
            </a:r>
          </a:p>
          <a:p>
            <a:r>
              <a:rPr lang="de-AT" sz="2200" dirty="0"/>
              <a:t>bruchstückhaftes, fragmentarisches Wissen  </a:t>
            </a:r>
          </a:p>
          <a:p>
            <a:pPr marL="0" indent="0">
              <a:buNone/>
            </a:pPr>
            <a:endParaRPr lang="de-AT" sz="2200" dirty="0"/>
          </a:p>
          <a:p>
            <a:pPr marL="0" indent="0">
              <a:buNone/>
            </a:pPr>
            <a:endParaRPr lang="de-AT" sz="2200" dirty="0"/>
          </a:p>
        </p:txBody>
      </p:sp>
    </p:spTree>
    <p:extLst>
      <p:ext uri="{BB962C8B-B14F-4D97-AF65-F5344CB8AC3E}">
        <p14:creationId xmlns:p14="http://schemas.microsoft.com/office/powerpoint/2010/main" val="3733482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94BF6F-6515-4D0F-9253-2C3A052AE581}"/>
              </a:ext>
            </a:extLst>
          </p:cNvPr>
          <p:cNvSpPr>
            <a:spLocks noGrp="1"/>
          </p:cNvSpPr>
          <p:nvPr>
            <p:ph type="title"/>
          </p:nvPr>
        </p:nvSpPr>
        <p:spPr>
          <a:xfrm>
            <a:off x="838200" y="365125"/>
            <a:ext cx="10515600" cy="1325563"/>
          </a:xfrm>
        </p:spPr>
        <p:txBody>
          <a:bodyPr/>
          <a:lstStyle/>
          <a:p>
            <a:r>
              <a:rPr lang="de-AT" dirty="0"/>
              <a:t>Paradigmenorientierte Didaktik 			1/3</a:t>
            </a:r>
          </a:p>
        </p:txBody>
      </p:sp>
      <p:sp>
        <p:nvSpPr>
          <p:cNvPr id="3" name="Inhaltsplatzhalter 2">
            <a:extLst>
              <a:ext uri="{FF2B5EF4-FFF2-40B4-BE49-F238E27FC236}">
                <a16:creationId xmlns:a16="http://schemas.microsoft.com/office/drawing/2014/main" id="{3F5AC13A-7E5B-4A4E-A631-92157A236744}"/>
              </a:ext>
            </a:extLst>
          </p:cNvPr>
          <p:cNvSpPr>
            <a:spLocks noGrp="1"/>
          </p:cNvSpPr>
          <p:nvPr>
            <p:ph idx="1"/>
          </p:nvPr>
        </p:nvSpPr>
        <p:spPr>
          <a:xfrm>
            <a:off x="770954" y="1733550"/>
            <a:ext cx="10515600" cy="4351338"/>
          </a:xfrm>
        </p:spPr>
        <p:txBody>
          <a:bodyPr>
            <a:normAutofit/>
          </a:bodyPr>
          <a:lstStyle/>
          <a:p>
            <a:pPr marL="0" indent="0">
              <a:buNone/>
            </a:pPr>
            <a:r>
              <a:rPr lang="de-AT" sz="2200" b="1" dirty="0"/>
              <a:t>Kernprinzip: „</a:t>
            </a:r>
            <a:r>
              <a:rPr lang="de-AT" sz="2200" dirty="0"/>
              <a:t>permanente“ Betrachtung psychologischer Inhalte aus dem Blickwinkel mehrerer Paradigmen</a:t>
            </a:r>
          </a:p>
          <a:p>
            <a:pPr marL="0" indent="0">
              <a:buNone/>
            </a:pPr>
            <a:r>
              <a:rPr lang="de-AT" sz="2200" b="1" dirty="0"/>
              <a:t>Vorgangsweise: </a:t>
            </a:r>
            <a:r>
              <a:rPr lang="de-AT" sz="2200" dirty="0"/>
              <a:t>paradigmatische Linienführung durch den Unterricht </a:t>
            </a:r>
          </a:p>
          <a:p>
            <a:pPr marL="0" indent="0">
              <a:buNone/>
            </a:pPr>
            <a:endParaRPr lang="de-AT" sz="2200" dirty="0"/>
          </a:p>
          <a:p>
            <a:pPr marL="0" indent="0">
              <a:buNone/>
            </a:pPr>
            <a:endParaRPr lang="de-AT" sz="2200" dirty="0"/>
          </a:p>
          <a:p>
            <a:pPr marL="0" indent="0">
              <a:buNone/>
            </a:pPr>
            <a:endParaRPr lang="de-AT" sz="2200" dirty="0"/>
          </a:p>
          <a:p>
            <a:pPr marL="0" indent="0">
              <a:buNone/>
            </a:pPr>
            <a:endParaRPr lang="de-AT" dirty="0"/>
          </a:p>
          <a:p>
            <a:pPr marL="0" indent="0">
              <a:buNone/>
            </a:pPr>
            <a:endParaRPr lang="de-AT" dirty="0"/>
          </a:p>
          <a:p>
            <a:pPr marL="0" indent="0">
              <a:buNone/>
            </a:pPr>
            <a:endParaRPr lang="de-AT" dirty="0"/>
          </a:p>
          <a:p>
            <a:pPr marL="0" indent="0">
              <a:buNone/>
            </a:pPr>
            <a:endParaRPr lang="de-AT" dirty="0"/>
          </a:p>
        </p:txBody>
      </p:sp>
      <p:graphicFrame>
        <p:nvGraphicFramePr>
          <p:cNvPr id="4" name="Tabelle 3">
            <a:extLst>
              <a:ext uri="{FF2B5EF4-FFF2-40B4-BE49-F238E27FC236}">
                <a16:creationId xmlns:a16="http://schemas.microsoft.com/office/drawing/2014/main" id="{25E2F8DD-BA50-44FD-AF86-35411C8C5B15}"/>
              </a:ext>
            </a:extLst>
          </p:cNvPr>
          <p:cNvGraphicFramePr>
            <a:graphicFrameLocks noGrp="1"/>
          </p:cNvGraphicFramePr>
          <p:nvPr>
            <p:extLst>
              <p:ext uri="{D42A27DB-BD31-4B8C-83A1-F6EECF244321}">
                <p14:modId xmlns:p14="http://schemas.microsoft.com/office/powerpoint/2010/main" val="926033066"/>
              </p:ext>
            </p:extLst>
          </p:nvPr>
        </p:nvGraphicFramePr>
        <p:xfrm>
          <a:off x="803846" y="3073933"/>
          <a:ext cx="10778553" cy="3174512"/>
        </p:xfrm>
        <a:graphic>
          <a:graphicData uri="http://schemas.openxmlformats.org/drawingml/2006/table">
            <a:tbl>
              <a:tblPr firstRow="1" firstCol="1" bandRow="1" bandCol="1">
                <a:tableStyleId>{5C22544A-7EE6-4342-B048-85BDC9FD1C3A}</a:tableStyleId>
              </a:tblPr>
              <a:tblGrid>
                <a:gridCol w="3286907">
                  <a:extLst>
                    <a:ext uri="{9D8B030D-6E8A-4147-A177-3AD203B41FA5}">
                      <a16:colId xmlns:a16="http://schemas.microsoft.com/office/drawing/2014/main" val="2715963275"/>
                    </a:ext>
                  </a:extLst>
                </a:gridCol>
                <a:gridCol w="7491646">
                  <a:extLst>
                    <a:ext uri="{9D8B030D-6E8A-4147-A177-3AD203B41FA5}">
                      <a16:colId xmlns:a16="http://schemas.microsoft.com/office/drawing/2014/main" val="121974257"/>
                    </a:ext>
                  </a:extLst>
                </a:gridCol>
              </a:tblGrid>
              <a:tr h="450317">
                <a:tc gridSpan="2">
                  <a:txBody>
                    <a:bodyPr/>
                    <a:lstStyle/>
                    <a:p>
                      <a:pPr algn="ctr">
                        <a:spcBef>
                          <a:spcPts val="600"/>
                        </a:spcBef>
                        <a:spcAft>
                          <a:spcPts val="0"/>
                        </a:spcAft>
                      </a:pPr>
                      <a:r>
                        <a:rPr lang="de-DE" sz="2400" dirty="0">
                          <a:effectLst/>
                        </a:rPr>
                        <a:t>Grundlagendisziplin: </a:t>
                      </a:r>
                      <a:r>
                        <a:rPr lang="de-DE" sz="2400" i="1" dirty="0">
                          <a:effectLst/>
                        </a:rPr>
                        <a:t>Allgemeine Psychologie</a:t>
                      </a:r>
                      <a:endParaRPr lang="de-AT" sz="2400" i="1" dirty="0">
                        <a:effectLst/>
                        <a:latin typeface="Times New Roman" panose="02020603050405020304" pitchFamily="18" charset="0"/>
                        <a:ea typeface="Times New Roman" panose="02020603050405020304" pitchFamily="18" charset="0"/>
                      </a:endParaRPr>
                    </a:p>
                  </a:txBody>
                  <a:tcPr marL="112473" marR="112473" marT="56236" marB="56236">
                    <a:solidFill>
                      <a:schemeClr val="accent4"/>
                    </a:solidFill>
                  </a:tcPr>
                </a:tc>
                <a:tc hMerge="1">
                  <a:txBody>
                    <a:bodyPr/>
                    <a:lstStyle/>
                    <a:p>
                      <a:endParaRPr lang="de-AT"/>
                    </a:p>
                  </a:txBody>
                  <a:tcPr/>
                </a:tc>
                <a:extLst>
                  <a:ext uri="{0D108BD9-81ED-4DB2-BD59-A6C34878D82A}">
                    <a16:rowId xmlns:a16="http://schemas.microsoft.com/office/drawing/2014/main" val="2563065641"/>
                  </a:ext>
                </a:extLst>
              </a:tr>
              <a:tr h="908278">
                <a:tc>
                  <a:txBody>
                    <a:bodyPr/>
                    <a:lstStyle/>
                    <a:p>
                      <a:pPr algn="ctr">
                        <a:lnSpc>
                          <a:spcPct val="150000"/>
                        </a:lnSpc>
                        <a:spcBef>
                          <a:spcPts val="600"/>
                        </a:spcBef>
                        <a:spcAft>
                          <a:spcPts val="0"/>
                        </a:spcAft>
                      </a:pPr>
                      <a:r>
                        <a:rPr lang="de-DE" sz="2200" dirty="0">
                          <a:effectLst/>
                        </a:rPr>
                        <a:t>Thema/ Inhalt: </a:t>
                      </a:r>
                    </a:p>
                    <a:p>
                      <a:pPr algn="ctr">
                        <a:lnSpc>
                          <a:spcPct val="150000"/>
                        </a:lnSpc>
                        <a:spcBef>
                          <a:spcPts val="600"/>
                        </a:spcBef>
                        <a:spcAft>
                          <a:spcPts val="0"/>
                        </a:spcAft>
                      </a:pPr>
                      <a:r>
                        <a:rPr lang="de-DE" sz="2200" i="1" dirty="0">
                          <a:effectLst/>
                        </a:rPr>
                        <a:t>Emotionen</a:t>
                      </a:r>
                    </a:p>
                    <a:p>
                      <a:pPr algn="ctr">
                        <a:lnSpc>
                          <a:spcPct val="150000"/>
                        </a:lnSpc>
                        <a:spcBef>
                          <a:spcPts val="600"/>
                        </a:spcBef>
                        <a:spcAft>
                          <a:spcPts val="0"/>
                        </a:spcAft>
                      </a:pPr>
                      <a:r>
                        <a:rPr lang="de-DE" sz="2200" b="1" i="1" kern="1200" dirty="0">
                          <a:solidFill>
                            <a:schemeClr val="lt1"/>
                          </a:solidFill>
                          <a:effectLst/>
                          <a:latin typeface="+mn-lt"/>
                          <a:ea typeface="+mn-ea"/>
                          <a:cs typeface="+mn-cs"/>
                        </a:rPr>
                        <a:t>„Aggression“</a:t>
                      </a:r>
                      <a:endParaRPr lang="de-AT" sz="2200" b="1" i="1" kern="1200" dirty="0">
                        <a:solidFill>
                          <a:schemeClr val="lt1"/>
                        </a:solidFill>
                        <a:effectLst/>
                        <a:latin typeface="+mn-lt"/>
                        <a:ea typeface="+mn-ea"/>
                        <a:cs typeface="+mn-cs"/>
                      </a:endParaRPr>
                    </a:p>
                  </a:txBody>
                  <a:tcPr marL="44520" marR="44520" marT="44520" marB="0">
                    <a:solidFill>
                      <a:srgbClr val="0070C0"/>
                    </a:solidFill>
                  </a:tcPr>
                </a:tc>
                <a:tc>
                  <a:txBody>
                    <a:bodyPr/>
                    <a:lstStyle/>
                    <a:p>
                      <a:pPr marL="342900" indent="-342900" algn="l">
                        <a:spcBef>
                          <a:spcPts val="600"/>
                        </a:spcBef>
                        <a:spcAft>
                          <a:spcPts val="0"/>
                        </a:spcAft>
                        <a:buFont typeface="Arial" panose="020B0604020202020204" pitchFamily="34" charset="0"/>
                        <a:buChar char="•"/>
                      </a:pPr>
                      <a:r>
                        <a:rPr lang="de-DE" sz="2200" dirty="0">
                          <a:effectLst/>
                        </a:rPr>
                        <a:t>Freud‘sche Aggressionstheorie </a:t>
                      </a:r>
                      <a:r>
                        <a:rPr lang="de-DE" sz="2200" b="1" dirty="0">
                          <a:effectLst/>
                        </a:rPr>
                        <a:t>(Tiefenpsychologie)</a:t>
                      </a:r>
                    </a:p>
                    <a:p>
                      <a:pPr marL="342900" marR="0" lvl="0" indent="-34290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de-DE" sz="2200" b="0" dirty="0">
                          <a:effectLst/>
                        </a:rPr>
                        <a:t>Evolutionspsychologischer Ansatz nach Lorenz </a:t>
                      </a:r>
                      <a:r>
                        <a:rPr lang="de-DE" sz="2200" b="1" dirty="0">
                          <a:effectLst/>
                        </a:rPr>
                        <a:t>(Psychobiologie) </a:t>
                      </a:r>
                    </a:p>
                    <a:p>
                      <a:pPr marL="342900" marR="0" lvl="0" indent="-34290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de-DE" sz="2200" dirty="0">
                          <a:effectLst/>
                        </a:rPr>
                        <a:t>Modelllernen nach </a:t>
                      </a:r>
                      <a:r>
                        <a:rPr lang="de-DE" sz="2200" b="0" dirty="0">
                          <a:effectLst/>
                        </a:rPr>
                        <a:t>Bandura </a:t>
                      </a:r>
                      <a:r>
                        <a:rPr lang="de-DE" sz="2200" b="1" dirty="0">
                          <a:effectLst/>
                        </a:rPr>
                        <a:t>(Kognitivismus)</a:t>
                      </a:r>
                    </a:p>
                    <a:p>
                      <a:pPr marL="342900" indent="-342900" algn="l">
                        <a:spcBef>
                          <a:spcPts val="600"/>
                        </a:spcBef>
                        <a:spcAft>
                          <a:spcPts val="0"/>
                        </a:spcAft>
                        <a:buFont typeface="Arial" panose="020B0604020202020204" pitchFamily="34" charset="0"/>
                        <a:buChar char="•"/>
                      </a:pPr>
                      <a:r>
                        <a:rPr lang="de-DE" sz="2200" b="0" dirty="0">
                          <a:effectLst/>
                        </a:rPr>
                        <a:t>Gruppen- und Rollenphänomene: „</a:t>
                      </a:r>
                      <a:r>
                        <a:rPr lang="de-DE" sz="2200" b="0" dirty="0" err="1">
                          <a:effectLst/>
                        </a:rPr>
                        <a:t>Deindividuation</a:t>
                      </a:r>
                      <a:r>
                        <a:rPr lang="de-DE" sz="2200" b="0" dirty="0">
                          <a:effectLst/>
                        </a:rPr>
                        <a:t>“ </a:t>
                      </a:r>
                      <a:r>
                        <a:rPr lang="de-DE" sz="2200" b="1" dirty="0">
                          <a:effectLst/>
                        </a:rPr>
                        <a:t>(Ganzheitspsychologie)</a:t>
                      </a:r>
                    </a:p>
                    <a:p>
                      <a:pPr marL="342900" indent="-342900" algn="l">
                        <a:spcBef>
                          <a:spcPts val="600"/>
                        </a:spcBef>
                        <a:spcAft>
                          <a:spcPts val="0"/>
                        </a:spcAft>
                        <a:buFont typeface="Arial" panose="020B0604020202020204" pitchFamily="34" charset="0"/>
                        <a:buChar char="•"/>
                      </a:pPr>
                      <a:r>
                        <a:rPr lang="de-DE" sz="2200" b="0" dirty="0">
                          <a:effectLst/>
                        </a:rPr>
                        <a:t>Skinners „operante Konditionierung“ </a:t>
                      </a:r>
                      <a:r>
                        <a:rPr lang="de-DE" sz="2200" b="1" dirty="0">
                          <a:effectLst/>
                        </a:rPr>
                        <a:t>(Behaviorismus) </a:t>
                      </a:r>
                    </a:p>
                  </a:txBody>
                  <a:tcPr marL="44520" marR="44520" marT="44520" marB="0">
                    <a:solidFill>
                      <a:schemeClr val="bg1">
                        <a:lumMod val="85000"/>
                      </a:schemeClr>
                    </a:solidFill>
                  </a:tcPr>
                </a:tc>
                <a:extLst>
                  <a:ext uri="{0D108BD9-81ED-4DB2-BD59-A6C34878D82A}">
                    <a16:rowId xmlns:a16="http://schemas.microsoft.com/office/drawing/2014/main" val="3223460904"/>
                  </a:ext>
                </a:extLst>
              </a:tr>
            </a:tbl>
          </a:graphicData>
        </a:graphic>
      </p:graphicFrame>
    </p:spTree>
    <p:extLst>
      <p:ext uri="{BB962C8B-B14F-4D97-AF65-F5344CB8AC3E}">
        <p14:creationId xmlns:p14="http://schemas.microsoft.com/office/powerpoint/2010/main" val="3452902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BFC74847-5121-4D71-95B0-84A5C9CA946B}"/>
              </a:ext>
            </a:extLst>
          </p:cNvPr>
          <p:cNvSpPr>
            <a:spLocks noGrp="1"/>
          </p:cNvSpPr>
          <p:nvPr>
            <p:ph idx="1"/>
          </p:nvPr>
        </p:nvSpPr>
        <p:spPr>
          <a:xfrm>
            <a:off x="838200" y="2057400"/>
            <a:ext cx="10515600" cy="3871762"/>
          </a:xfrm>
        </p:spPr>
        <p:txBody>
          <a:bodyPr>
            <a:normAutofit/>
          </a:bodyPr>
          <a:lstStyle/>
          <a:p>
            <a:pPr marL="0" indent="0">
              <a:buNone/>
            </a:pPr>
            <a:endParaRPr lang="de-AT" sz="2200" b="1" dirty="0">
              <a:solidFill>
                <a:srgbClr val="0070C0"/>
              </a:solidFill>
            </a:endParaRPr>
          </a:p>
          <a:p>
            <a:pPr marL="0" indent="0">
              <a:buNone/>
            </a:pPr>
            <a:r>
              <a:rPr lang="de-AT" sz="2200" dirty="0"/>
              <a:t> </a:t>
            </a:r>
          </a:p>
          <a:p>
            <a:endParaRPr lang="de-AT" sz="2200" dirty="0"/>
          </a:p>
        </p:txBody>
      </p:sp>
      <p:sp>
        <p:nvSpPr>
          <p:cNvPr id="8" name="Titel 1">
            <a:extLst>
              <a:ext uri="{FF2B5EF4-FFF2-40B4-BE49-F238E27FC236}">
                <a16:creationId xmlns:a16="http://schemas.microsoft.com/office/drawing/2014/main" id="{D3316571-30A4-4959-A313-8B47F19941A7}"/>
              </a:ext>
            </a:extLst>
          </p:cNvPr>
          <p:cNvSpPr>
            <a:spLocks noGrp="1"/>
          </p:cNvSpPr>
          <p:nvPr>
            <p:ph type="title"/>
          </p:nvPr>
        </p:nvSpPr>
        <p:spPr>
          <a:xfrm>
            <a:off x="1028700" y="555625"/>
            <a:ext cx="10706100" cy="1325563"/>
          </a:xfrm>
        </p:spPr>
        <p:txBody>
          <a:bodyPr/>
          <a:lstStyle/>
          <a:p>
            <a:r>
              <a:rPr lang="de-AT" dirty="0"/>
              <a:t>Paradigmenorientierte Didaktik 			2/3</a:t>
            </a:r>
          </a:p>
        </p:txBody>
      </p:sp>
      <p:graphicFrame>
        <p:nvGraphicFramePr>
          <p:cNvPr id="2" name="Tabelle 1">
            <a:extLst>
              <a:ext uri="{FF2B5EF4-FFF2-40B4-BE49-F238E27FC236}">
                <a16:creationId xmlns:a16="http://schemas.microsoft.com/office/drawing/2014/main" id="{6256D8BB-BB27-4CB0-938E-2843F2697D82}"/>
              </a:ext>
            </a:extLst>
          </p:cNvPr>
          <p:cNvGraphicFramePr>
            <a:graphicFrameLocks noGrp="1"/>
          </p:cNvGraphicFramePr>
          <p:nvPr>
            <p:extLst>
              <p:ext uri="{D42A27DB-BD31-4B8C-83A1-F6EECF244321}">
                <p14:modId xmlns:p14="http://schemas.microsoft.com/office/powerpoint/2010/main" val="4236747890"/>
              </p:ext>
            </p:extLst>
          </p:nvPr>
        </p:nvGraphicFramePr>
        <p:xfrm>
          <a:off x="1028700" y="1893971"/>
          <a:ext cx="10325100" cy="4572000"/>
        </p:xfrm>
        <a:graphic>
          <a:graphicData uri="http://schemas.openxmlformats.org/drawingml/2006/table">
            <a:tbl>
              <a:tblPr firstRow="1" bandRow="1">
                <a:tableStyleId>{5C22544A-7EE6-4342-B048-85BDC9FD1C3A}</a:tableStyleId>
              </a:tblPr>
              <a:tblGrid>
                <a:gridCol w="10325100">
                  <a:extLst>
                    <a:ext uri="{9D8B030D-6E8A-4147-A177-3AD203B41FA5}">
                      <a16:colId xmlns:a16="http://schemas.microsoft.com/office/drawing/2014/main" val="576474864"/>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AT" sz="2200" b="1" dirty="0"/>
                    </a:p>
                    <a:p>
                      <a:pPr marL="0" marR="0" lvl="0" indent="0" algn="ctr" defTabSz="914400" rtl="0" eaLnBrk="1" fontAlgn="auto" latinLnBrk="0" hangingPunct="1">
                        <a:lnSpc>
                          <a:spcPct val="100000"/>
                        </a:lnSpc>
                        <a:spcBef>
                          <a:spcPts val="0"/>
                        </a:spcBef>
                        <a:spcAft>
                          <a:spcPts val="0"/>
                        </a:spcAft>
                        <a:buClrTx/>
                        <a:buSzTx/>
                        <a:buFontTx/>
                        <a:buNone/>
                        <a:tabLst/>
                        <a:defRPr/>
                      </a:pPr>
                      <a:r>
                        <a:rPr lang="de-AT" sz="2400" b="1" dirty="0"/>
                        <a:t>Diese strukturelle Betrachtungsweise fördert</a:t>
                      </a:r>
                    </a:p>
                    <a:p>
                      <a:endParaRPr lang="de-AT" sz="2200" dirty="0"/>
                    </a:p>
                  </a:txBody>
                  <a:tcPr>
                    <a:solidFill>
                      <a:srgbClr val="0070C0"/>
                    </a:solidFill>
                  </a:tcPr>
                </a:tc>
                <a:extLst>
                  <a:ext uri="{0D108BD9-81ED-4DB2-BD59-A6C34878D82A}">
                    <a16:rowId xmlns:a16="http://schemas.microsoft.com/office/drawing/2014/main" val="1998609109"/>
                  </a:ext>
                </a:extLst>
              </a:tr>
              <a:tr h="370840">
                <a:tc>
                  <a:txBody>
                    <a:bodyPr/>
                    <a:lstStyle/>
                    <a:p>
                      <a:pPr marL="342900" indent="-342900">
                        <a:buFont typeface="Arial" panose="020B0604020202020204" pitchFamily="34" charset="0"/>
                        <a:buChar char="•"/>
                      </a:pPr>
                      <a:r>
                        <a:rPr lang="de-AT" sz="2200" dirty="0"/>
                        <a:t>einen </a:t>
                      </a:r>
                      <a:r>
                        <a:rPr lang="de-AT" sz="2200" b="1" dirty="0">
                          <a:solidFill>
                            <a:schemeClr val="tx1"/>
                          </a:solidFill>
                        </a:rPr>
                        <a:t>systematischen Überblick </a:t>
                      </a:r>
                      <a:r>
                        <a:rPr lang="de-AT" sz="2200" dirty="0"/>
                        <a:t>über die Psychologie,</a:t>
                      </a:r>
                    </a:p>
                    <a:p>
                      <a:pPr marL="342900" indent="-342900">
                        <a:buFont typeface="Arial" panose="020B0604020202020204" pitchFamily="34" charset="0"/>
                        <a:buChar char="•"/>
                      </a:pPr>
                      <a:endParaRPr lang="de-AT" sz="2200" dirty="0"/>
                    </a:p>
                    <a:p>
                      <a:pPr marL="342900" indent="-342900">
                        <a:buFont typeface="Arial" panose="020B0604020202020204" pitchFamily="34" charset="0"/>
                        <a:buChar char="•"/>
                      </a:pPr>
                      <a:r>
                        <a:rPr lang="de-AT" sz="2200" dirty="0"/>
                        <a:t>die Erkenntnis, dass die Hauptrichtungen in allen anderen Teilbereichen vorkommen,</a:t>
                      </a:r>
                    </a:p>
                    <a:p>
                      <a:pPr marL="342900" indent="-342900">
                        <a:buFont typeface="Arial" panose="020B0604020202020204" pitchFamily="34" charset="0"/>
                        <a:buChar char="•"/>
                      </a:pPr>
                      <a:endParaRPr lang="de-AT" sz="2200" dirty="0"/>
                    </a:p>
                    <a:p>
                      <a:pPr marL="342900" indent="-342900">
                        <a:buFont typeface="Arial" panose="020B0604020202020204" pitchFamily="34" charset="0"/>
                        <a:buChar char="•"/>
                      </a:pPr>
                      <a:r>
                        <a:rPr lang="de-AT" sz="2200" dirty="0"/>
                        <a:t>die</a:t>
                      </a:r>
                      <a:r>
                        <a:rPr lang="de-AT" sz="2200" b="1" dirty="0"/>
                        <a:t> </a:t>
                      </a:r>
                      <a:r>
                        <a:rPr lang="de-AT" sz="2200" b="1" dirty="0">
                          <a:solidFill>
                            <a:schemeClr val="tx1"/>
                          </a:solidFill>
                        </a:rPr>
                        <a:t>didaktische Reduktion </a:t>
                      </a:r>
                      <a:r>
                        <a:rPr lang="de-AT" sz="2200" dirty="0"/>
                        <a:t>bei der Auswahl exemplarischer Inhalte,</a:t>
                      </a:r>
                    </a:p>
                    <a:p>
                      <a:pPr marL="342900" indent="-342900">
                        <a:buFont typeface="Arial" panose="020B0604020202020204" pitchFamily="34" charset="0"/>
                        <a:buChar char="•"/>
                      </a:pPr>
                      <a:endParaRPr lang="de-AT" sz="2200" dirty="0"/>
                    </a:p>
                    <a:p>
                      <a:pPr marL="342900" indent="-342900">
                        <a:buFont typeface="Arial" panose="020B0604020202020204" pitchFamily="34" charset="0"/>
                        <a:buChar char="•"/>
                      </a:pPr>
                      <a:r>
                        <a:rPr lang="de-AT" sz="2200" dirty="0"/>
                        <a:t>die Entwicklung eines </a:t>
                      </a:r>
                      <a:r>
                        <a:rPr lang="de-AT" sz="2200" b="1" dirty="0">
                          <a:solidFill>
                            <a:schemeClr val="tx1"/>
                          </a:solidFill>
                        </a:rPr>
                        <a:t>wissenschafts-</a:t>
                      </a:r>
                      <a:r>
                        <a:rPr lang="de-AT" sz="2200" b="1" dirty="0">
                          <a:solidFill>
                            <a:srgbClr val="0070C0"/>
                          </a:solidFill>
                        </a:rPr>
                        <a:t> </a:t>
                      </a:r>
                      <a:r>
                        <a:rPr lang="de-AT" sz="2200" dirty="0"/>
                        <a:t>und</a:t>
                      </a:r>
                      <a:r>
                        <a:rPr lang="de-AT" sz="2200" b="1" dirty="0">
                          <a:solidFill>
                            <a:srgbClr val="0070C0"/>
                          </a:solidFill>
                        </a:rPr>
                        <a:t> </a:t>
                      </a:r>
                      <a:r>
                        <a:rPr lang="de-AT" sz="2200" b="1" dirty="0">
                          <a:solidFill>
                            <a:schemeClr val="tx1"/>
                          </a:solidFill>
                        </a:rPr>
                        <a:t>methodenkritischen Bewusstseins</a:t>
                      </a:r>
                      <a:r>
                        <a:rPr lang="de-AT" sz="2200" b="0" dirty="0">
                          <a:solidFill>
                            <a:schemeClr val="tx1"/>
                          </a:solidFill>
                        </a:rPr>
                        <a:t>,</a:t>
                      </a:r>
                    </a:p>
                    <a:p>
                      <a:pPr marL="0" indent="0">
                        <a:buFont typeface="Arial" panose="020B0604020202020204" pitchFamily="34" charset="0"/>
                        <a:buNone/>
                      </a:pPr>
                      <a:r>
                        <a:rPr lang="de-AT" sz="2200" b="1" dirty="0">
                          <a:solidFill>
                            <a:srgbClr val="0070C0"/>
                          </a:solidFill>
                        </a:rPr>
                        <a:t>   </a:t>
                      </a:r>
                    </a:p>
                    <a:p>
                      <a:pPr marL="342900" indent="-342900">
                        <a:buFont typeface="Arial" panose="020B0604020202020204" pitchFamily="34" charset="0"/>
                        <a:buChar char="•"/>
                      </a:pPr>
                      <a:r>
                        <a:rPr lang="de-AT" sz="2200" dirty="0"/>
                        <a:t>die einfachere Übertragung von Theoriewissen auf Alltagssituationen.</a:t>
                      </a:r>
                    </a:p>
                    <a:p>
                      <a:pPr marL="342900" indent="-342900">
                        <a:buFont typeface="Arial" panose="020B0604020202020204" pitchFamily="34" charset="0"/>
                        <a:buChar char="•"/>
                      </a:pPr>
                      <a:endParaRPr lang="de-AT" sz="2200" dirty="0"/>
                    </a:p>
                  </a:txBody>
                  <a:tcPr>
                    <a:solidFill>
                      <a:schemeClr val="bg1">
                        <a:lumMod val="85000"/>
                      </a:schemeClr>
                    </a:solidFill>
                  </a:tcPr>
                </a:tc>
                <a:extLst>
                  <a:ext uri="{0D108BD9-81ED-4DB2-BD59-A6C34878D82A}">
                    <a16:rowId xmlns:a16="http://schemas.microsoft.com/office/drawing/2014/main" val="322877732"/>
                  </a:ext>
                </a:extLst>
              </a:tr>
            </a:tbl>
          </a:graphicData>
        </a:graphic>
      </p:graphicFrame>
    </p:spTree>
    <p:extLst>
      <p:ext uri="{BB962C8B-B14F-4D97-AF65-F5344CB8AC3E}">
        <p14:creationId xmlns:p14="http://schemas.microsoft.com/office/powerpoint/2010/main" val="4055953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Inhaltsplatzhalter 1">
            <a:extLst>
              <a:ext uri="{FF2B5EF4-FFF2-40B4-BE49-F238E27FC236}">
                <a16:creationId xmlns:a16="http://schemas.microsoft.com/office/drawing/2014/main" id="{54DC95C1-42E9-4D5A-8754-4BE2837F63F0}"/>
              </a:ext>
            </a:extLst>
          </p:cNvPr>
          <p:cNvGraphicFramePr>
            <a:graphicFrameLocks noGrp="1"/>
          </p:cNvGraphicFramePr>
          <p:nvPr>
            <p:ph idx="1"/>
            <p:extLst>
              <p:ext uri="{D42A27DB-BD31-4B8C-83A1-F6EECF244321}">
                <p14:modId xmlns:p14="http://schemas.microsoft.com/office/powerpoint/2010/main" val="1784448381"/>
              </p:ext>
            </p:extLst>
          </p:nvPr>
        </p:nvGraphicFramePr>
        <p:xfrm>
          <a:off x="838200" y="1576388"/>
          <a:ext cx="10515600" cy="4849018"/>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4096744991"/>
                    </a:ext>
                  </a:extLst>
                </a:gridCol>
                <a:gridCol w="5257800">
                  <a:extLst>
                    <a:ext uri="{9D8B030D-6E8A-4147-A177-3AD203B41FA5}">
                      <a16:colId xmlns:a16="http://schemas.microsoft.com/office/drawing/2014/main" val="3128752708"/>
                    </a:ext>
                  </a:extLst>
                </a:gridCol>
              </a:tblGrid>
              <a:tr h="1049814">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AT" sz="2200" b="1"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de-AT" sz="2500" b="1" dirty="0">
                          <a:solidFill>
                            <a:schemeClr val="bg1"/>
                          </a:solidFill>
                        </a:rPr>
                        <a:t>(prototypische) didaktisch-methodische Vorgehensweise</a:t>
                      </a:r>
                    </a:p>
                    <a:p>
                      <a:endParaRPr lang="de-AT" dirty="0">
                        <a:solidFill>
                          <a:schemeClr val="bg1"/>
                        </a:solidFill>
                      </a:endParaRPr>
                    </a:p>
                  </a:txBody>
                  <a:tcPr>
                    <a:solidFill>
                      <a:srgbClr val="0070C0"/>
                    </a:solidFill>
                  </a:tcPr>
                </a:tc>
                <a:tc hMerge="1">
                  <a:txBody>
                    <a:bodyPr/>
                    <a:lstStyle/>
                    <a:p>
                      <a:endParaRPr lang="de-AT" dirty="0"/>
                    </a:p>
                  </a:txBody>
                  <a:tcPr/>
                </a:tc>
                <a:extLst>
                  <a:ext uri="{0D108BD9-81ED-4DB2-BD59-A6C34878D82A}">
                    <a16:rowId xmlns:a16="http://schemas.microsoft.com/office/drawing/2014/main" val="1054362468"/>
                  </a:ext>
                </a:extLst>
              </a:tr>
              <a:tr h="3766978">
                <a:tc>
                  <a:txBody>
                    <a:bodyPr/>
                    <a:lstStyle/>
                    <a:p>
                      <a:r>
                        <a:rPr lang="de-AT" sz="2200" b="1" dirty="0"/>
                        <a:t>1) Individuelles Erleben </a:t>
                      </a:r>
                      <a:r>
                        <a:rPr lang="de-AT" sz="2200" dirty="0"/>
                        <a:t>durch praktische Anschauungsbeispiele und Demonstrationen</a:t>
                      </a:r>
                    </a:p>
                    <a:p>
                      <a:endParaRPr lang="de-AT" sz="2200" dirty="0"/>
                    </a:p>
                    <a:p>
                      <a:r>
                        <a:rPr lang="de-AT" sz="2200" b="1" dirty="0"/>
                        <a:t>2) Selbstständiges Entdecken </a:t>
                      </a:r>
                      <a:r>
                        <a:rPr lang="de-AT" sz="2200" dirty="0"/>
                        <a:t>von Erklärungsmustern</a:t>
                      </a:r>
                    </a:p>
                    <a:p>
                      <a:endParaRPr lang="de-AT" sz="2200" dirty="0"/>
                    </a:p>
                    <a:p>
                      <a:r>
                        <a:rPr lang="de-AT" sz="2200" b="1" dirty="0"/>
                        <a:t>3) </a:t>
                      </a:r>
                      <a:r>
                        <a:rPr lang="de-AT" sz="2200" dirty="0"/>
                        <a:t>Darbietung der </a:t>
                      </a:r>
                      <a:r>
                        <a:rPr lang="de-AT" sz="2200" b="1" dirty="0"/>
                        <a:t>wissenschaftlichen Theorien </a:t>
                      </a:r>
                      <a:r>
                        <a:rPr lang="de-AT" sz="2200" dirty="0"/>
                        <a:t>und Erklärungsansätze</a:t>
                      </a:r>
                    </a:p>
                    <a:p>
                      <a:endParaRPr lang="de-AT" sz="2200" dirty="0"/>
                    </a:p>
                    <a:p>
                      <a:r>
                        <a:rPr lang="de-AT" sz="2200" b="1" dirty="0"/>
                        <a:t>4) </a:t>
                      </a:r>
                      <a:r>
                        <a:rPr lang="de-AT" sz="2200" dirty="0"/>
                        <a:t>Aufgabenstellung mit </a:t>
                      </a:r>
                      <a:r>
                        <a:rPr lang="de-AT" sz="2200" b="1" dirty="0"/>
                        <a:t>Alltagsbezug</a:t>
                      </a:r>
                    </a:p>
                    <a:p>
                      <a:endParaRPr lang="de-AT" dirty="0"/>
                    </a:p>
                  </a:txBody>
                  <a:tcPr>
                    <a:solidFill>
                      <a:schemeClr val="bg1">
                        <a:lumMod val="85000"/>
                      </a:schemeClr>
                    </a:solidFill>
                  </a:tcPr>
                </a:tc>
                <a:tc>
                  <a:txBody>
                    <a:bodyPr/>
                    <a:lstStyle/>
                    <a:p>
                      <a:r>
                        <a:rPr lang="de-AT" sz="2200" i="1" dirty="0"/>
                        <a:t>Alltagsbezug herstellen und Neugierde wecken</a:t>
                      </a:r>
                    </a:p>
                    <a:p>
                      <a:endParaRPr lang="de-AT" sz="2200" i="1" dirty="0"/>
                    </a:p>
                    <a:p>
                      <a:r>
                        <a:rPr lang="de-AT" sz="2200" i="1" dirty="0"/>
                        <a:t>Individuelle Lösungsstrategien</a:t>
                      </a:r>
                    </a:p>
                    <a:p>
                      <a:endParaRPr lang="de-AT" sz="2200" i="1" dirty="0"/>
                    </a:p>
                    <a:p>
                      <a:endParaRPr lang="de-AT" sz="2200" i="1" dirty="0"/>
                    </a:p>
                    <a:p>
                      <a:r>
                        <a:rPr lang="de-AT" sz="2200" i="1" dirty="0"/>
                        <a:t>Wissenschaftsbezug</a:t>
                      </a:r>
                    </a:p>
                    <a:p>
                      <a:endParaRPr lang="de-AT" sz="2200" i="1" dirty="0"/>
                    </a:p>
                    <a:p>
                      <a:endParaRPr lang="de-AT" sz="2200" i="1" dirty="0"/>
                    </a:p>
                    <a:p>
                      <a:r>
                        <a:rPr lang="de-AT" sz="2200" i="1" dirty="0"/>
                        <a:t>Anwendung theoretischen Wissens</a:t>
                      </a:r>
                    </a:p>
                  </a:txBody>
                  <a:tcPr>
                    <a:solidFill>
                      <a:schemeClr val="bg1">
                        <a:lumMod val="85000"/>
                      </a:schemeClr>
                    </a:solidFill>
                  </a:tcPr>
                </a:tc>
                <a:extLst>
                  <a:ext uri="{0D108BD9-81ED-4DB2-BD59-A6C34878D82A}">
                    <a16:rowId xmlns:a16="http://schemas.microsoft.com/office/drawing/2014/main" val="2479298681"/>
                  </a:ext>
                </a:extLst>
              </a:tr>
            </a:tbl>
          </a:graphicData>
        </a:graphic>
      </p:graphicFrame>
      <p:sp>
        <p:nvSpPr>
          <p:cNvPr id="7" name="Titel 1">
            <a:extLst>
              <a:ext uri="{FF2B5EF4-FFF2-40B4-BE49-F238E27FC236}">
                <a16:creationId xmlns:a16="http://schemas.microsoft.com/office/drawing/2014/main" id="{1F64B955-12CD-4E91-A35B-0EC52F9204DE}"/>
              </a:ext>
            </a:extLst>
          </p:cNvPr>
          <p:cNvSpPr>
            <a:spLocks noGrp="1"/>
          </p:cNvSpPr>
          <p:nvPr>
            <p:ph type="title"/>
          </p:nvPr>
        </p:nvSpPr>
        <p:spPr>
          <a:xfrm>
            <a:off x="838200" y="460375"/>
            <a:ext cx="10515600" cy="1325563"/>
          </a:xfrm>
        </p:spPr>
        <p:txBody>
          <a:bodyPr/>
          <a:lstStyle/>
          <a:p>
            <a:r>
              <a:rPr lang="de-AT" dirty="0"/>
              <a:t>Paradigmenorientierte Didaktik 			3/3</a:t>
            </a:r>
          </a:p>
        </p:txBody>
      </p:sp>
    </p:spTree>
    <p:extLst>
      <p:ext uri="{BB962C8B-B14F-4D97-AF65-F5344CB8AC3E}">
        <p14:creationId xmlns:p14="http://schemas.microsoft.com/office/powerpoint/2010/main" val="5451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B64A41-778F-41A1-9F77-731D94465F09}"/>
              </a:ext>
            </a:extLst>
          </p:cNvPr>
          <p:cNvSpPr>
            <a:spLocks noGrp="1"/>
          </p:cNvSpPr>
          <p:nvPr>
            <p:ph type="title"/>
          </p:nvPr>
        </p:nvSpPr>
        <p:spPr/>
        <p:txBody>
          <a:bodyPr/>
          <a:lstStyle/>
          <a:p>
            <a:r>
              <a:rPr lang="de-AT" dirty="0"/>
              <a:t>Fallbeispiel – „Der aggressive			1/2 Unterrichtspraktikant“</a:t>
            </a:r>
          </a:p>
        </p:txBody>
      </p:sp>
      <p:sp>
        <p:nvSpPr>
          <p:cNvPr id="3" name="Inhaltsplatzhalter 2">
            <a:extLst>
              <a:ext uri="{FF2B5EF4-FFF2-40B4-BE49-F238E27FC236}">
                <a16:creationId xmlns:a16="http://schemas.microsoft.com/office/drawing/2014/main" id="{22F33AE2-3079-4AAF-8FAE-EAED0B509F17}"/>
              </a:ext>
            </a:extLst>
          </p:cNvPr>
          <p:cNvSpPr>
            <a:spLocks noGrp="1"/>
          </p:cNvSpPr>
          <p:nvPr>
            <p:ph idx="1"/>
          </p:nvPr>
        </p:nvSpPr>
        <p:spPr>
          <a:xfrm>
            <a:off x="838200" y="1825625"/>
            <a:ext cx="10515600" cy="2632075"/>
          </a:xfrm>
          <a:ln>
            <a:solidFill>
              <a:schemeClr val="accent4"/>
            </a:solidFill>
          </a:ln>
        </p:spPr>
        <p:txBody>
          <a:bodyPr>
            <a:normAutofit/>
          </a:bodyPr>
          <a:lstStyle/>
          <a:p>
            <a:pPr marL="0" indent="0">
              <a:buNone/>
            </a:pPr>
            <a:endParaRPr lang="de-AT" sz="2200" dirty="0"/>
          </a:p>
          <a:p>
            <a:pPr marL="0" indent="0">
              <a:buNone/>
            </a:pPr>
            <a:r>
              <a:rPr lang="de-AT" sz="2200" dirty="0"/>
              <a:t>Ein Unterrichtspraktikant, etwa 164 cm groß - ansonsten aber unauffällig -,  übernimmt eine neue Klasse in Psychologie. Er merkt während eines Vortrages, dass ein Schüler mit seinem Handy beschäftigt ist. Danach erhebt er seine Stimme und fordert den Schüler auf, seinem Vortrag aufmerksam zu folgen. Als er wenig später feststellen muss, dass seine Ermahnung nicht beachtet wird, reißt ihm der Geduldsfaden. Der Unterrichtspraktikant brüllt den Schüler an und schleudert gleichzeitig seine Tasche auf den Boden.</a:t>
            </a:r>
          </a:p>
          <a:p>
            <a:pPr marL="0" indent="0">
              <a:buNone/>
            </a:pPr>
            <a:endParaRPr lang="de-AT" dirty="0"/>
          </a:p>
        </p:txBody>
      </p:sp>
      <p:sp>
        <p:nvSpPr>
          <p:cNvPr id="6" name="Textfeld 5">
            <a:extLst>
              <a:ext uri="{FF2B5EF4-FFF2-40B4-BE49-F238E27FC236}">
                <a16:creationId xmlns:a16="http://schemas.microsoft.com/office/drawing/2014/main" id="{F063A002-0BF7-456F-BD49-81AD810F25A5}"/>
              </a:ext>
            </a:extLst>
          </p:cNvPr>
          <p:cNvSpPr txBox="1"/>
          <p:nvPr/>
        </p:nvSpPr>
        <p:spPr>
          <a:xfrm>
            <a:off x="838200" y="4743450"/>
            <a:ext cx="10515600" cy="1107996"/>
          </a:xfrm>
          <a:prstGeom prst="rect">
            <a:avLst/>
          </a:prstGeom>
          <a:solidFill>
            <a:srgbClr val="0070C0"/>
          </a:solidFill>
        </p:spPr>
        <p:txBody>
          <a:bodyPr wrap="square" rtlCol="0">
            <a:spAutoFit/>
          </a:bodyPr>
          <a:lstStyle/>
          <a:p>
            <a:endParaRPr lang="de-AT" sz="2400" dirty="0"/>
          </a:p>
          <a:p>
            <a:r>
              <a:rPr lang="de-AT" sz="2400" b="1" dirty="0">
                <a:solidFill>
                  <a:schemeClr val="bg1"/>
                </a:solidFill>
              </a:rPr>
              <a:t>Welche Ursachen könnte das Verhalten des Unterrichtspraktikanten haben? </a:t>
            </a:r>
          </a:p>
          <a:p>
            <a:endParaRPr lang="de-AT" dirty="0"/>
          </a:p>
        </p:txBody>
      </p:sp>
    </p:spTree>
    <p:extLst>
      <p:ext uri="{BB962C8B-B14F-4D97-AF65-F5344CB8AC3E}">
        <p14:creationId xmlns:p14="http://schemas.microsoft.com/office/powerpoint/2010/main" val="29441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6"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788</Words>
  <Application>Microsoft Office PowerPoint</Application>
  <PresentationFormat>Breitbild</PresentationFormat>
  <Paragraphs>151</Paragraphs>
  <Slides>15</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15</vt:i4>
      </vt:variant>
    </vt:vector>
  </HeadingPairs>
  <TitlesOfParts>
    <vt:vector size="20" baseType="lpstr">
      <vt:lpstr>Arial</vt:lpstr>
      <vt:lpstr>Calibri</vt:lpstr>
      <vt:lpstr>Calibri Light</vt:lpstr>
      <vt:lpstr>Times New Roman</vt:lpstr>
      <vt:lpstr>Office</vt:lpstr>
      <vt:lpstr>Das Paradigmenkonzept  als strukturierendes Element der kompetenzorientierten Psychologiedidaktik</vt:lpstr>
      <vt:lpstr>PowerPoint-Präsentation</vt:lpstr>
      <vt:lpstr>Inhalte der Präsentation</vt:lpstr>
      <vt:lpstr>EPA Psychologie – fachliche Inhalte</vt:lpstr>
      <vt:lpstr>Ausgangssituation / Problemstellung </vt:lpstr>
      <vt:lpstr>Paradigmenorientierte Didaktik    1/3</vt:lpstr>
      <vt:lpstr>Paradigmenorientierte Didaktik    2/3</vt:lpstr>
      <vt:lpstr>Paradigmenorientierte Didaktik    3/3</vt:lpstr>
      <vt:lpstr>Fallbeispiel – „Der aggressive   1/2 Unterrichtspraktikant“</vt:lpstr>
      <vt:lpstr>Fallbeispiel: „Der aggressive    2/2 Unterrichtspraktikant“</vt:lpstr>
      <vt:lpstr>Vorteile für Lernende</vt:lpstr>
      <vt:lpstr>Herausforderungen bei der Umsetzung im Unterricht</vt:lpstr>
      <vt:lpstr>Empfehlungen für den Unterricht</vt:lpstr>
      <vt:lpstr>Weiterführende Literatur &amp; Quellen</vt:lpstr>
      <vt:lpstr>Vielen Dank für die Aufmerksamkeit!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 Paradigmenkonzept  als strukturierendes Element der kompetenzorientierten Psychologiedidaktik</dc:title>
  <dc:creator>Thomas Lechner</dc:creator>
  <cp:lastModifiedBy>Thomas Lechner</cp:lastModifiedBy>
  <cp:revision>17</cp:revision>
  <cp:lastPrinted>2019-01-21T16:07:03Z</cp:lastPrinted>
  <dcterms:created xsi:type="dcterms:W3CDTF">2019-01-20T16:28:36Z</dcterms:created>
  <dcterms:modified xsi:type="dcterms:W3CDTF">2019-01-21T16:14:50Z</dcterms:modified>
</cp:coreProperties>
</file>