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603" r:id="rId2"/>
    <p:sldId id="560" r:id="rId3"/>
    <p:sldId id="562" r:id="rId4"/>
    <p:sldId id="602" r:id="rId5"/>
    <p:sldId id="628" r:id="rId6"/>
    <p:sldId id="557" r:id="rId7"/>
    <p:sldId id="629" r:id="rId8"/>
    <p:sldId id="631" r:id="rId9"/>
    <p:sldId id="632" r:id="rId10"/>
    <p:sldId id="635" r:id="rId11"/>
    <p:sldId id="630" r:id="rId12"/>
    <p:sldId id="575" r:id="rId13"/>
    <p:sldId id="576" r:id="rId14"/>
    <p:sldId id="637" r:id="rId15"/>
    <p:sldId id="638" r:id="rId16"/>
    <p:sldId id="636" r:id="rId17"/>
    <p:sldId id="605" r:id="rId18"/>
    <p:sldId id="604" r:id="rId19"/>
    <p:sldId id="572" r:id="rId20"/>
    <p:sldId id="574" r:id="rId21"/>
    <p:sldId id="640" r:id="rId22"/>
    <p:sldId id="590" r:id="rId23"/>
    <p:sldId id="649" r:id="rId24"/>
    <p:sldId id="569" r:id="rId25"/>
    <p:sldId id="567" r:id="rId26"/>
    <p:sldId id="568" r:id="rId27"/>
  </p:sldIdLst>
  <p:sldSz cx="9144000" cy="6858000" type="screen4x3"/>
  <p:notesSz cx="6877050" cy="10002838"/>
  <p:custShowLst>
    <p:custShow name="erste" id="0">
      <p:sldLst/>
    </p:custShow>
  </p:custShowLst>
  <p:defaultTex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1">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FF"/>
    <a:srgbClr val="FF66CC"/>
    <a:srgbClr val="003399"/>
    <a:srgbClr val="0099FF"/>
    <a:srgbClr val="4DED51"/>
    <a:srgbClr val="A70909"/>
    <a:srgbClr val="4868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43" autoAdjust="0"/>
    <p:restoredTop sz="96784" autoAdjust="0"/>
  </p:normalViewPr>
  <p:slideViewPr>
    <p:cSldViewPr>
      <p:cViewPr>
        <p:scale>
          <a:sx n="100" d="100"/>
          <a:sy n="100" d="100"/>
        </p:scale>
        <p:origin x="1218" y="6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7" d="100"/>
          <a:sy n="77" d="100"/>
        </p:scale>
        <p:origin x="-3342" y="-78"/>
      </p:cViewPr>
      <p:guideLst>
        <p:guide orient="horz" pos="3151"/>
        <p:guide pos="216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80983" cy="499102"/>
          </a:xfrm>
          <a:prstGeom prst="rect">
            <a:avLst/>
          </a:prstGeom>
          <a:noFill/>
          <a:ln w="9525">
            <a:noFill/>
            <a:miter lim="800000"/>
            <a:headEnd/>
            <a:tailEnd/>
          </a:ln>
          <a:effectLst/>
        </p:spPr>
        <p:txBody>
          <a:bodyPr vert="horz" wrap="square" lIns="92052" tIns="46026" rIns="92052" bIns="46026" numCol="1" anchor="t" anchorCtr="0" compatLnSpc="1">
            <a:prstTxWarp prst="textNoShape">
              <a:avLst/>
            </a:prstTxWarp>
          </a:bodyPr>
          <a:lstStyle>
            <a:lvl1pPr defTabSz="921244">
              <a:defRPr sz="1100">
                <a:latin typeface="Arial" charset="0"/>
              </a:defRPr>
            </a:lvl1pPr>
          </a:lstStyle>
          <a:p>
            <a:pPr>
              <a:defRPr/>
            </a:pPr>
            <a:r>
              <a:rPr lang="de-DE"/>
              <a:t>Informationsabend zum Thema Nahrungsmittelunverträglichkeit</a:t>
            </a:r>
          </a:p>
        </p:txBody>
      </p:sp>
      <p:sp>
        <p:nvSpPr>
          <p:cNvPr id="81923" name="Rectangle 3"/>
          <p:cNvSpPr>
            <a:spLocks noGrp="1" noChangeArrowheads="1"/>
          </p:cNvSpPr>
          <p:nvPr>
            <p:ph type="dt" sz="quarter" idx="1"/>
          </p:nvPr>
        </p:nvSpPr>
        <p:spPr bwMode="auto">
          <a:xfrm>
            <a:off x="3896067" y="0"/>
            <a:ext cx="2979345" cy="499102"/>
          </a:xfrm>
          <a:prstGeom prst="rect">
            <a:avLst/>
          </a:prstGeom>
          <a:noFill/>
          <a:ln w="9525">
            <a:noFill/>
            <a:miter lim="800000"/>
            <a:headEnd/>
            <a:tailEnd/>
          </a:ln>
          <a:effectLst/>
        </p:spPr>
        <p:txBody>
          <a:bodyPr vert="horz" wrap="square" lIns="92052" tIns="46026" rIns="92052" bIns="46026" numCol="1" anchor="t" anchorCtr="0" compatLnSpc="1">
            <a:prstTxWarp prst="textNoShape">
              <a:avLst/>
            </a:prstTxWarp>
          </a:bodyPr>
          <a:lstStyle>
            <a:lvl1pPr algn="r" defTabSz="921244">
              <a:defRPr sz="1100">
                <a:latin typeface="Arial" charset="0"/>
              </a:defRPr>
            </a:lvl1pPr>
          </a:lstStyle>
          <a:p>
            <a:pPr>
              <a:defRPr/>
            </a:pPr>
            <a:r>
              <a:rPr lang="de-DE" smtClean="0"/>
              <a:t>07.09.2011</a:t>
            </a:r>
            <a:endParaRPr lang="de-DE"/>
          </a:p>
        </p:txBody>
      </p:sp>
      <p:sp>
        <p:nvSpPr>
          <p:cNvPr id="81924" name="Rectangle 4"/>
          <p:cNvSpPr>
            <a:spLocks noGrp="1" noChangeArrowheads="1"/>
          </p:cNvSpPr>
          <p:nvPr>
            <p:ph type="ftr" sz="quarter" idx="2"/>
          </p:nvPr>
        </p:nvSpPr>
        <p:spPr bwMode="auto">
          <a:xfrm>
            <a:off x="0" y="9502136"/>
            <a:ext cx="2980983" cy="499102"/>
          </a:xfrm>
          <a:prstGeom prst="rect">
            <a:avLst/>
          </a:prstGeom>
          <a:noFill/>
          <a:ln w="9525">
            <a:noFill/>
            <a:miter lim="800000"/>
            <a:headEnd/>
            <a:tailEnd/>
          </a:ln>
          <a:effectLst/>
        </p:spPr>
        <p:txBody>
          <a:bodyPr vert="horz" wrap="square" lIns="92052" tIns="46026" rIns="92052" bIns="46026" numCol="1" anchor="b" anchorCtr="0" compatLnSpc="1">
            <a:prstTxWarp prst="textNoShape">
              <a:avLst/>
            </a:prstTxWarp>
          </a:bodyPr>
          <a:lstStyle>
            <a:lvl1pPr defTabSz="921244">
              <a:defRPr sz="1100">
                <a:latin typeface="Arial" charset="0"/>
              </a:defRPr>
            </a:lvl1pPr>
          </a:lstStyle>
          <a:p>
            <a:pPr>
              <a:defRPr/>
            </a:pPr>
            <a:endParaRPr lang="de-DE"/>
          </a:p>
        </p:txBody>
      </p:sp>
      <p:sp>
        <p:nvSpPr>
          <p:cNvPr id="81925" name="Rectangle 5"/>
          <p:cNvSpPr>
            <a:spLocks noGrp="1" noChangeArrowheads="1"/>
          </p:cNvSpPr>
          <p:nvPr>
            <p:ph type="sldNum" sz="quarter" idx="3"/>
          </p:nvPr>
        </p:nvSpPr>
        <p:spPr bwMode="auto">
          <a:xfrm>
            <a:off x="3896067" y="9502136"/>
            <a:ext cx="2979345" cy="499102"/>
          </a:xfrm>
          <a:prstGeom prst="rect">
            <a:avLst/>
          </a:prstGeom>
          <a:noFill/>
          <a:ln w="9525">
            <a:noFill/>
            <a:miter lim="800000"/>
            <a:headEnd/>
            <a:tailEnd/>
          </a:ln>
          <a:effectLst/>
        </p:spPr>
        <p:txBody>
          <a:bodyPr vert="horz" wrap="square" lIns="92052" tIns="46026" rIns="92052" bIns="46026" numCol="1" anchor="b" anchorCtr="0" compatLnSpc="1">
            <a:prstTxWarp prst="textNoShape">
              <a:avLst/>
            </a:prstTxWarp>
          </a:bodyPr>
          <a:lstStyle>
            <a:lvl1pPr algn="r" defTabSz="921244">
              <a:defRPr sz="1100">
                <a:latin typeface="Arial" charset="0"/>
              </a:defRPr>
            </a:lvl1pPr>
          </a:lstStyle>
          <a:p>
            <a:pPr>
              <a:defRPr/>
            </a:pPr>
            <a:fld id="{85B1FB42-799F-476F-B3FA-9A3137E8377A}" type="slidenum">
              <a:rPr lang="de-DE"/>
              <a:pPr>
                <a:defRPr/>
              </a:pPr>
              <a:t>‹Nr.›</a:t>
            </a:fld>
            <a:endParaRPr lang="de-DE" dirty="0"/>
          </a:p>
        </p:txBody>
      </p:sp>
    </p:spTree>
    <p:extLst>
      <p:ext uri="{BB962C8B-B14F-4D97-AF65-F5344CB8AC3E}">
        <p14:creationId xmlns:p14="http://schemas.microsoft.com/office/powerpoint/2010/main" val="35971315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80983" cy="499102"/>
          </a:xfrm>
          <a:prstGeom prst="rect">
            <a:avLst/>
          </a:prstGeom>
          <a:noFill/>
          <a:ln w="9525">
            <a:noFill/>
            <a:miter lim="800000"/>
            <a:headEnd/>
            <a:tailEnd/>
          </a:ln>
          <a:effectLst/>
        </p:spPr>
        <p:txBody>
          <a:bodyPr vert="horz" wrap="square" lIns="92052" tIns="46026" rIns="92052" bIns="46026" numCol="1" anchor="t" anchorCtr="0" compatLnSpc="1">
            <a:prstTxWarp prst="textNoShape">
              <a:avLst/>
            </a:prstTxWarp>
          </a:bodyPr>
          <a:lstStyle>
            <a:lvl1pPr defTabSz="921244">
              <a:defRPr sz="1100">
                <a:latin typeface="Arial" charset="0"/>
              </a:defRPr>
            </a:lvl1pPr>
          </a:lstStyle>
          <a:p>
            <a:pPr>
              <a:defRPr/>
            </a:pPr>
            <a:endParaRPr lang="de-DE"/>
          </a:p>
        </p:txBody>
      </p:sp>
      <p:sp>
        <p:nvSpPr>
          <p:cNvPr id="9219" name="Rectangle 3"/>
          <p:cNvSpPr>
            <a:spLocks noGrp="1" noChangeArrowheads="1"/>
          </p:cNvSpPr>
          <p:nvPr>
            <p:ph type="dt" idx="1"/>
          </p:nvPr>
        </p:nvSpPr>
        <p:spPr bwMode="auto">
          <a:xfrm>
            <a:off x="3896067" y="0"/>
            <a:ext cx="2979345" cy="499102"/>
          </a:xfrm>
          <a:prstGeom prst="rect">
            <a:avLst/>
          </a:prstGeom>
          <a:noFill/>
          <a:ln w="9525">
            <a:noFill/>
            <a:miter lim="800000"/>
            <a:headEnd/>
            <a:tailEnd/>
          </a:ln>
          <a:effectLst/>
        </p:spPr>
        <p:txBody>
          <a:bodyPr vert="horz" wrap="square" lIns="92052" tIns="46026" rIns="92052" bIns="46026" numCol="1" anchor="t" anchorCtr="0" compatLnSpc="1">
            <a:prstTxWarp prst="textNoShape">
              <a:avLst/>
            </a:prstTxWarp>
          </a:bodyPr>
          <a:lstStyle>
            <a:lvl1pPr algn="r" defTabSz="921244">
              <a:defRPr sz="1100">
                <a:latin typeface="Arial" charset="0"/>
              </a:defRPr>
            </a:lvl1pPr>
          </a:lstStyle>
          <a:p>
            <a:pPr>
              <a:defRPr/>
            </a:pPr>
            <a:r>
              <a:rPr lang="de-DE" smtClean="0"/>
              <a:t>07.09.2011</a:t>
            </a:r>
            <a:endParaRPr lang="de-DE"/>
          </a:p>
        </p:txBody>
      </p:sp>
      <p:sp>
        <p:nvSpPr>
          <p:cNvPr id="40964" name="Rectangle 4"/>
          <p:cNvSpPr>
            <a:spLocks noGrp="1" noRot="1" noChangeAspect="1" noChangeArrowheads="1" noTextEdit="1"/>
          </p:cNvSpPr>
          <p:nvPr>
            <p:ph type="sldImg" idx="2"/>
          </p:nvPr>
        </p:nvSpPr>
        <p:spPr bwMode="auto">
          <a:xfrm>
            <a:off x="938213" y="750888"/>
            <a:ext cx="5000625" cy="3751262"/>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7541" y="4751068"/>
            <a:ext cx="5501968" cy="4499918"/>
          </a:xfrm>
          <a:prstGeom prst="rect">
            <a:avLst/>
          </a:prstGeom>
          <a:noFill/>
          <a:ln w="9525">
            <a:noFill/>
            <a:miter lim="800000"/>
            <a:headEnd/>
            <a:tailEnd/>
          </a:ln>
          <a:effectLst/>
        </p:spPr>
        <p:txBody>
          <a:bodyPr vert="horz" wrap="square" lIns="92052" tIns="46026" rIns="92052" bIns="46026"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9222" name="Rectangle 6"/>
          <p:cNvSpPr>
            <a:spLocks noGrp="1" noChangeArrowheads="1"/>
          </p:cNvSpPr>
          <p:nvPr>
            <p:ph type="ftr" sz="quarter" idx="4"/>
          </p:nvPr>
        </p:nvSpPr>
        <p:spPr bwMode="auto">
          <a:xfrm>
            <a:off x="0" y="9502136"/>
            <a:ext cx="2980983" cy="499102"/>
          </a:xfrm>
          <a:prstGeom prst="rect">
            <a:avLst/>
          </a:prstGeom>
          <a:noFill/>
          <a:ln w="9525">
            <a:noFill/>
            <a:miter lim="800000"/>
            <a:headEnd/>
            <a:tailEnd/>
          </a:ln>
          <a:effectLst/>
        </p:spPr>
        <p:txBody>
          <a:bodyPr vert="horz" wrap="square" lIns="92052" tIns="46026" rIns="92052" bIns="46026" numCol="1" anchor="b" anchorCtr="0" compatLnSpc="1">
            <a:prstTxWarp prst="textNoShape">
              <a:avLst/>
            </a:prstTxWarp>
          </a:bodyPr>
          <a:lstStyle>
            <a:lvl1pPr defTabSz="921244">
              <a:defRPr sz="1100">
                <a:latin typeface="Arial" charset="0"/>
              </a:defRPr>
            </a:lvl1pPr>
          </a:lstStyle>
          <a:p>
            <a:pPr>
              <a:defRPr/>
            </a:pPr>
            <a:endParaRPr lang="de-DE"/>
          </a:p>
        </p:txBody>
      </p:sp>
      <p:sp>
        <p:nvSpPr>
          <p:cNvPr id="9223" name="Rectangle 7"/>
          <p:cNvSpPr>
            <a:spLocks noGrp="1" noChangeArrowheads="1"/>
          </p:cNvSpPr>
          <p:nvPr>
            <p:ph type="sldNum" sz="quarter" idx="5"/>
          </p:nvPr>
        </p:nvSpPr>
        <p:spPr bwMode="auto">
          <a:xfrm>
            <a:off x="3896067" y="9502136"/>
            <a:ext cx="2979345" cy="499102"/>
          </a:xfrm>
          <a:prstGeom prst="rect">
            <a:avLst/>
          </a:prstGeom>
          <a:noFill/>
          <a:ln w="9525">
            <a:noFill/>
            <a:miter lim="800000"/>
            <a:headEnd/>
            <a:tailEnd/>
          </a:ln>
          <a:effectLst/>
        </p:spPr>
        <p:txBody>
          <a:bodyPr vert="horz" wrap="square" lIns="92052" tIns="46026" rIns="92052" bIns="46026" numCol="1" anchor="b" anchorCtr="0" compatLnSpc="1">
            <a:prstTxWarp prst="textNoShape">
              <a:avLst/>
            </a:prstTxWarp>
          </a:bodyPr>
          <a:lstStyle>
            <a:lvl1pPr algn="r" defTabSz="921244">
              <a:defRPr sz="1100">
                <a:latin typeface="Arial" charset="0"/>
              </a:defRPr>
            </a:lvl1pPr>
          </a:lstStyle>
          <a:p>
            <a:pPr>
              <a:defRPr/>
            </a:pPr>
            <a:fld id="{09ED6873-0B3C-47A0-8140-E8789486FBFF}" type="slidenum">
              <a:rPr lang="de-DE"/>
              <a:pPr>
                <a:defRPr/>
              </a:pPr>
              <a:t>‹Nr.›</a:t>
            </a:fld>
            <a:endParaRPr lang="de-DE"/>
          </a:p>
        </p:txBody>
      </p:sp>
    </p:spTree>
    <p:extLst>
      <p:ext uri="{BB962C8B-B14F-4D97-AF65-F5344CB8AC3E}">
        <p14:creationId xmlns:p14="http://schemas.microsoft.com/office/powerpoint/2010/main" val="361169646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pPr defTabSz="919698"/>
            <a:fld id="{478C45AB-25A9-49BF-A63F-B7A108F7CBCD}" type="slidenum">
              <a:rPr lang="de-DE" smtClean="0"/>
              <a:pPr defTabSz="919698"/>
              <a:t>1</a:t>
            </a:fld>
            <a:endParaRPr lang="de-DE" dirty="0"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xfrm>
            <a:off x="916531" y="4750844"/>
            <a:ext cx="5043990" cy="4499492"/>
          </a:xfrm>
          <a:noFill/>
          <a:ln/>
        </p:spPr>
        <p:txBody>
          <a:bodyPr/>
          <a:lstStyle/>
          <a:p>
            <a:pPr eaLnBrk="1" hangingPunct="1"/>
            <a:endParaRPr lang="de-DE" smtClean="0"/>
          </a:p>
        </p:txBody>
      </p:sp>
      <p:sp>
        <p:nvSpPr>
          <p:cNvPr id="5" name="Datumsplatzhalter 4"/>
          <p:cNvSpPr>
            <a:spLocks noGrp="1"/>
          </p:cNvSpPr>
          <p:nvPr>
            <p:ph type="dt" idx="10"/>
          </p:nvPr>
        </p:nvSpPr>
        <p:spPr/>
        <p:txBody>
          <a:bodyPr/>
          <a:lstStyle/>
          <a:p>
            <a:pPr>
              <a:defRPr/>
            </a:pPr>
            <a:r>
              <a:rPr lang="de-DE" smtClean="0"/>
              <a:t>07.09.2011</a:t>
            </a:r>
            <a:endParaRPr lang="de-DE"/>
          </a:p>
        </p:txBody>
      </p:sp>
    </p:spTree>
    <p:extLst>
      <p:ext uri="{BB962C8B-B14F-4D97-AF65-F5344CB8AC3E}">
        <p14:creationId xmlns:p14="http://schemas.microsoft.com/office/powerpoint/2010/main" val="273512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pPr defTabSz="919698"/>
            <a:fld id="{B3BE6E48-7AC8-4294-B1BB-D2AFD0FC86AD}" type="slidenum">
              <a:rPr lang="de-DE" smtClean="0"/>
              <a:pPr defTabSz="919698"/>
              <a:t>17</a:t>
            </a:fld>
            <a:endParaRPr lang="de-DE" dirty="0"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xfrm>
            <a:off x="916531" y="4750844"/>
            <a:ext cx="5043990" cy="4499492"/>
          </a:xfrm>
          <a:noFill/>
          <a:ln/>
        </p:spPr>
        <p:txBody>
          <a:bodyPr/>
          <a:lstStyle/>
          <a:p>
            <a:endParaRPr lang="de-DE" smtClean="0"/>
          </a:p>
        </p:txBody>
      </p:sp>
      <p:sp>
        <p:nvSpPr>
          <p:cNvPr id="5" name="Datumsplatzhalter 4"/>
          <p:cNvSpPr>
            <a:spLocks noGrp="1"/>
          </p:cNvSpPr>
          <p:nvPr>
            <p:ph type="dt" idx="10"/>
          </p:nvPr>
        </p:nvSpPr>
        <p:spPr/>
        <p:txBody>
          <a:bodyPr/>
          <a:lstStyle/>
          <a:p>
            <a:pPr>
              <a:defRPr/>
            </a:pPr>
            <a:r>
              <a:rPr lang="de-DE" smtClean="0"/>
              <a:t>07.09.2011</a:t>
            </a:r>
            <a:endParaRPr lang="de-DE"/>
          </a:p>
        </p:txBody>
      </p:sp>
    </p:spTree>
    <p:extLst>
      <p:ext uri="{BB962C8B-B14F-4D97-AF65-F5344CB8AC3E}">
        <p14:creationId xmlns:p14="http://schemas.microsoft.com/office/powerpoint/2010/main" val="67210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pPr>
              <a:defRPr/>
            </a:pPr>
            <a:fld id="{D088CEBF-2358-476A-B4FC-677216185C18}" type="slidenum">
              <a:rPr lang="de-DE" smtClean="0"/>
              <a:pPr>
                <a:defRPr/>
              </a:pPr>
              <a:t>18</a:t>
            </a:fld>
            <a:endParaRPr lang="de-DE"/>
          </a:p>
        </p:txBody>
      </p:sp>
      <p:sp>
        <p:nvSpPr>
          <p:cNvPr id="5" name="Datumsplatzhalter 4"/>
          <p:cNvSpPr>
            <a:spLocks noGrp="1"/>
          </p:cNvSpPr>
          <p:nvPr>
            <p:ph type="dt" idx="11"/>
          </p:nvPr>
        </p:nvSpPr>
        <p:spPr/>
        <p:txBody>
          <a:bodyPr/>
          <a:lstStyle/>
          <a:p>
            <a:pPr>
              <a:defRPr/>
            </a:pPr>
            <a:r>
              <a:rPr lang="de-DE" smtClean="0"/>
              <a:t>07.09.2011</a:t>
            </a:r>
            <a:endParaRPr lang="de-DE"/>
          </a:p>
        </p:txBody>
      </p:sp>
    </p:spTree>
    <p:extLst>
      <p:ext uri="{BB962C8B-B14F-4D97-AF65-F5344CB8AC3E}">
        <p14:creationId xmlns:p14="http://schemas.microsoft.com/office/powerpoint/2010/main" val="4266531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lienbildplatzhalter 1"/>
          <p:cNvSpPr>
            <a:spLocks noGrp="1" noRot="1" noChangeAspect="1" noTextEdit="1"/>
          </p:cNvSpPr>
          <p:nvPr>
            <p:ph type="sldImg"/>
          </p:nvPr>
        </p:nvSpPr>
        <p:spPr>
          <a:ln/>
        </p:spPr>
      </p:sp>
      <p:sp>
        <p:nvSpPr>
          <p:cNvPr id="46083" name="Notizenplatzhalter 2"/>
          <p:cNvSpPr>
            <a:spLocks noGrp="1"/>
          </p:cNvSpPr>
          <p:nvPr>
            <p:ph type="body" idx="1"/>
          </p:nvPr>
        </p:nvSpPr>
        <p:spPr>
          <a:noFill/>
          <a:ln/>
        </p:spPr>
        <p:txBody>
          <a:bodyPr/>
          <a:lstStyle/>
          <a:p>
            <a:endParaRPr lang="de-DE" smtClean="0">
              <a:latin typeface="Arial" pitchFamily="34" charset="0"/>
            </a:endParaRPr>
          </a:p>
        </p:txBody>
      </p:sp>
      <p:sp>
        <p:nvSpPr>
          <p:cNvPr id="46084" name="Foliennummernplatzhalter 3"/>
          <p:cNvSpPr>
            <a:spLocks noGrp="1"/>
          </p:cNvSpPr>
          <p:nvPr>
            <p:ph type="sldNum" sz="quarter" idx="5"/>
          </p:nvPr>
        </p:nvSpPr>
        <p:spPr>
          <a:noFill/>
        </p:spPr>
        <p:txBody>
          <a:bodyPr/>
          <a:lstStyle/>
          <a:p>
            <a:pPr defTabSz="920348"/>
            <a:fld id="{33A3A2B1-5BC1-4DE8-9EAB-111E90440871}" type="slidenum">
              <a:rPr lang="de-DE" smtClean="0">
                <a:latin typeface="Arial" pitchFamily="34" charset="0"/>
              </a:rPr>
              <a:pPr defTabSz="920348"/>
              <a:t>19</a:t>
            </a:fld>
            <a:endParaRPr lang="de-DE" smtClean="0">
              <a:latin typeface="Arial" pitchFamily="34" charset="0"/>
            </a:endParaRPr>
          </a:p>
        </p:txBody>
      </p:sp>
      <p:sp>
        <p:nvSpPr>
          <p:cNvPr id="46085" name="Datumsplatzhalter 4"/>
          <p:cNvSpPr>
            <a:spLocks noGrp="1"/>
          </p:cNvSpPr>
          <p:nvPr>
            <p:ph type="dt" sz="quarter" idx="1"/>
          </p:nvPr>
        </p:nvSpPr>
        <p:spPr>
          <a:noFill/>
        </p:spPr>
        <p:txBody>
          <a:bodyPr/>
          <a:lstStyle/>
          <a:p>
            <a:pPr defTabSz="920348"/>
            <a:r>
              <a:rPr lang="de-DE" smtClean="0">
                <a:latin typeface="Arial" pitchFamily="34" charset="0"/>
              </a:rPr>
              <a:t>07.09.2011</a:t>
            </a:r>
          </a:p>
        </p:txBody>
      </p:sp>
    </p:spTree>
    <p:extLst>
      <p:ext uri="{BB962C8B-B14F-4D97-AF65-F5344CB8AC3E}">
        <p14:creationId xmlns:p14="http://schemas.microsoft.com/office/powerpoint/2010/main" val="1959111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lienbildplatzhalter 1"/>
          <p:cNvSpPr>
            <a:spLocks noGrp="1" noRot="1" noChangeAspect="1" noTextEdit="1"/>
          </p:cNvSpPr>
          <p:nvPr>
            <p:ph type="sldImg"/>
          </p:nvPr>
        </p:nvSpPr>
        <p:spPr>
          <a:ln/>
        </p:spPr>
      </p:sp>
      <p:sp>
        <p:nvSpPr>
          <p:cNvPr id="48131" name="Notizenplatzhalter 2"/>
          <p:cNvSpPr>
            <a:spLocks noGrp="1"/>
          </p:cNvSpPr>
          <p:nvPr>
            <p:ph type="body" idx="1"/>
          </p:nvPr>
        </p:nvSpPr>
        <p:spPr>
          <a:noFill/>
          <a:ln/>
        </p:spPr>
        <p:txBody>
          <a:bodyPr/>
          <a:lstStyle/>
          <a:p>
            <a:endParaRPr lang="de-DE" smtClean="0">
              <a:latin typeface="Arial" pitchFamily="34" charset="0"/>
            </a:endParaRPr>
          </a:p>
        </p:txBody>
      </p:sp>
      <p:sp>
        <p:nvSpPr>
          <p:cNvPr id="48132" name="Foliennummernplatzhalter 3"/>
          <p:cNvSpPr>
            <a:spLocks noGrp="1"/>
          </p:cNvSpPr>
          <p:nvPr>
            <p:ph type="sldNum" sz="quarter" idx="5"/>
          </p:nvPr>
        </p:nvSpPr>
        <p:spPr>
          <a:noFill/>
        </p:spPr>
        <p:txBody>
          <a:bodyPr/>
          <a:lstStyle/>
          <a:p>
            <a:pPr defTabSz="920348"/>
            <a:fld id="{D2350BB0-6C1A-4C51-A5D8-096111205D64}" type="slidenum">
              <a:rPr lang="de-DE" smtClean="0">
                <a:latin typeface="Arial" pitchFamily="34" charset="0"/>
              </a:rPr>
              <a:pPr defTabSz="920348"/>
              <a:t>20</a:t>
            </a:fld>
            <a:endParaRPr lang="de-DE" smtClean="0">
              <a:latin typeface="Arial" pitchFamily="34" charset="0"/>
            </a:endParaRPr>
          </a:p>
        </p:txBody>
      </p:sp>
      <p:sp>
        <p:nvSpPr>
          <p:cNvPr id="48133" name="Datumsplatzhalter 4"/>
          <p:cNvSpPr>
            <a:spLocks noGrp="1"/>
          </p:cNvSpPr>
          <p:nvPr>
            <p:ph type="dt" sz="quarter" idx="1"/>
          </p:nvPr>
        </p:nvSpPr>
        <p:spPr>
          <a:noFill/>
        </p:spPr>
        <p:txBody>
          <a:bodyPr/>
          <a:lstStyle/>
          <a:p>
            <a:pPr defTabSz="920348"/>
            <a:r>
              <a:rPr lang="de-DE" smtClean="0">
                <a:latin typeface="Arial" pitchFamily="34" charset="0"/>
              </a:rPr>
              <a:t>07.09.2011</a:t>
            </a:r>
          </a:p>
        </p:txBody>
      </p:sp>
    </p:spTree>
    <p:extLst>
      <p:ext uri="{BB962C8B-B14F-4D97-AF65-F5344CB8AC3E}">
        <p14:creationId xmlns:p14="http://schemas.microsoft.com/office/powerpoint/2010/main" val="4136481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Folienbildplatzhalter 1"/>
          <p:cNvSpPr>
            <a:spLocks noGrp="1" noRot="1" noChangeAspect="1" noTextEdit="1"/>
          </p:cNvSpPr>
          <p:nvPr>
            <p:ph type="sldImg"/>
          </p:nvPr>
        </p:nvSpPr>
        <p:spPr>
          <a:ln/>
        </p:spPr>
      </p:sp>
      <p:sp>
        <p:nvSpPr>
          <p:cNvPr id="105475" name="Notizenplatzhalter 2"/>
          <p:cNvSpPr>
            <a:spLocks noGrp="1"/>
          </p:cNvSpPr>
          <p:nvPr>
            <p:ph type="body" idx="1"/>
          </p:nvPr>
        </p:nvSpPr>
        <p:spPr>
          <a:noFill/>
          <a:ln/>
        </p:spPr>
        <p:txBody>
          <a:bodyPr/>
          <a:lstStyle/>
          <a:p>
            <a:endParaRPr lang="de-DE" smtClean="0"/>
          </a:p>
        </p:txBody>
      </p:sp>
      <p:sp>
        <p:nvSpPr>
          <p:cNvPr id="105476" name="Foliennummernplatzhalter 3"/>
          <p:cNvSpPr>
            <a:spLocks noGrp="1"/>
          </p:cNvSpPr>
          <p:nvPr>
            <p:ph type="sldNum" sz="quarter" idx="5"/>
          </p:nvPr>
        </p:nvSpPr>
        <p:spPr>
          <a:noFill/>
        </p:spPr>
        <p:txBody>
          <a:bodyPr/>
          <a:lstStyle/>
          <a:p>
            <a:pPr defTabSz="919698"/>
            <a:fld id="{0D8D76AB-C9B7-4C69-B92C-51307656CCAB}" type="slidenum">
              <a:rPr lang="de-DE" smtClean="0"/>
              <a:pPr defTabSz="919698"/>
              <a:t>21</a:t>
            </a:fld>
            <a:endParaRPr lang="de-DE" dirty="0" smtClean="0"/>
          </a:p>
        </p:txBody>
      </p:sp>
    </p:spTree>
    <p:extLst>
      <p:ext uri="{BB962C8B-B14F-4D97-AF65-F5344CB8AC3E}">
        <p14:creationId xmlns:p14="http://schemas.microsoft.com/office/powerpoint/2010/main" val="3033597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D8E5CC-D351-4F65-A06B-6328F5E43D87}" type="slidenum">
              <a:rPr lang="de-AT"/>
              <a:pPr/>
              <a:t>22</a:t>
            </a:fld>
            <a:endParaRPr lang="de-AT"/>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3505021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D8E5CC-D351-4F65-A06B-6328F5E43D87}" type="slidenum">
              <a:rPr lang="de-AT"/>
              <a:pPr/>
              <a:t>23</a:t>
            </a:fld>
            <a:endParaRPr lang="de-AT"/>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7113036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pPr defTabSz="915505"/>
            <a:fld id="{4D1E3ABA-5D21-4E94-BB98-10DCE0C05435}" type="slidenum">
              <a:rPr lang="de-DE" smtClean="0">
                <a:latin typeface="Arial" pitchFamily="34" charset="0"/>
              </a:rPr>
              <a:pPr defTabSz="915505"/>
              <a:t>24</a:t>
            </a:fld>
            <a:endParaRPr lang="de-DE" smtClean="0">
              <a:latin typeface="Arial" pitchFamily="34"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de-DE" smtClean="0">
              <a:latin typeface="Arial" pitchFamily="34" charset="0"/>
            </a:endParaRPr>
          </a:p>
        </p:txBody>
      </p:sp>
      <p:sp>
        <p:nvSpPr>
          <p:cNvPr id="49157" name="Datumsplatzhalter 4"/>
          <p:cNvSpPr>
            <a:spLocks noGrp="1"/>
          </p:cNvSpPr>
          <p:nvPr>
            <p:ph type="dt" sz="quarter" idx="1"/>
          </p:nvPr>
        </p:nvSpPr>
        <p:spPr>
          <a:noFill/>
        </p:spPr>
        <p:txBody>
          <a:bodyPr/>
          <a:lstStyle/>
          <a:p>
            <a:pPr defTabSz="920348"/>
            <a:r>
              <a:rPr lang="de-DE" smtClean="0">
                <a:latin typeface="Arial" pitchFamily="34" charset="0"/>
              </a:rPr>
              <a:t>07.09.2011</a:t>
            </a:r>
          </a:p>
        </p:txBody>
      </p:sp>
    </p:spTree>
    <p:extLst>
      <p:ext uri="{BB962C8B-B14F-4D97-AF65-F5344CB8AC3E}">
        <p14:creationId xmlns:p14="http://schemas.microsoft.com/office/powerpoint/2010/main" val="2889974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ln/>
        </p:spPr>
        <p:txBody>
          <a:bodyPr/>
          <a:lstStyle/>
          <a:p>
            <a:endParaRPr lang="de-DE" smtClean="0">
              <a:latin typeface="Arial" pitchFamily="34" charset="0"/>
            </a:endParaRPr>
          </a:p>
        </p:txBody>
      </p:sp>
      <p:sp>
        <p:nvSpPr>
          <p:cNvPr id="50180" name="Foliennummernplatzhalter 3"/>
          <p:cNvSpPr>
            <a:spLocks noGrp="1"/>
          </p:cNvSpPr>
          <p:nvPr>
            <p:ph type="sldNum" sz="quarter" idx="5"/>
          </p:nvPr>
        </p:nvSpPr>
        <p:spPr>
          <a:noFill/>
        </p:spPr>
        <p:txBody>
          <a:bodyPr/>
          <a:lstStyle/>
          <a:p>
            <a:pPr defTabSz="920348"/>
            <a:fld id="{FD31A781-3E0E-4424-A3B0-5DB6C5DFECE3}" type="slidenum">
              <a:rPr lang="de-DE" smtClean="0">
                <a:latin typeface="Arial" pitchFamily="34" charset="0"/>
              </a:rPr>
              <a:pPr defTabSz="920348"/>
              <a:t>25</a:t>
            </a:fld>
            <a:endParaRPr lang="de-DE" smtClean="0">
              <a:latin typeface="Arial" pitchFamily="34" charset="0"/>
            </a:endParaRPr>
          </a:p>
        </p:txBody>
      </p:sp>
      <p:sp>
        <p:nvSpPr>
          <p:cNvPr id="50181" name="Datumsplatzhalter 4"/>
          <p:cNvSpPr>
            <a:spLocks noGrp="1"/>
          </p:cNvSpPr>
          <p:nvPr>
            <p:ph type="dt" sz="quarter" idx="1"/>
          </p:nvPr>
        </p:nvSpPr>
        <p:spPr>
          <a:noFill/>
        </p:spPr>
        <p:txBody>
          <a:bodyPr/>
          <a:lstStyle/>
          <a:p>
            <a:pPr defTabSz="920348"/>
            <a:r>
              <a:rPr lang="de-DE" smtClean="0">
                <a:latin typeface="Arial" pitchFamily="34" charset="0"/>
              </a:rPr>
              <a:t>07.09.2011</a:t>
            </a:r>
          </a:p>
        </p:txBody>
      </p:sp>
    </p:spTree>
    <p:extLst>
      <p:ext uri="{BB962C8B-B14F-4D97-AF65-F5344CB8AC3E}">
        <p14:creationId xmlns:p14="http://schemas.microsoft.com/office/powerpoint/2010/main" val="1232819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pPr defTabSz="919789"/>
            <a:fld id="{82C9D0D0-BD43-4A34-B856-E3A62320DB3E}" type="slidenum">
              <a:rPr lang="de-DE" smtClean="0"/>
              <a:pPr defTabSz="919789"/>
              <a:t>4</a:t>
            </a:fld>
            <a:endParaRPr lang="de-DE" dirty="0"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de-DE" smtClean="0"/>
          </a:p>
        </p:txBody>
      </p:sp>
      <p:sp>
        <p:nvSpPr>
          <p:cNvPr id="5" name="Datumsplatzhalter 4"/>
          <p:cNvSpPr>
            <a:spLocks noGrp="1"/>
          </p:cNvSpPr>
          <p:nvPr>
            <p:ph type="dt" idx="10"/>
          </p:nvPr>
        </p:nvSpPr>
        <p:spPr/>
        <p:txBody>
          <a:bodyPr/>
          <a:lstStyle/>
          <a:p>
            <a:pPr>
              <a:defRPr/>
            </a:pPr>
            <a:r>
              <a:rPr lang="de-DE" smtClean="0"/>
              <a:t>07.09.2011</a:t>
            </a:r>
            <a:endParaRPr lang="de-DE"/>
          </a:p>
        </p:txBody>
      </p:sp>
    </p:spTree>
    <p:extLst>
      <p:ext uri="{BB962C8B-B14F-4D97-AF65-F5344CB8AC3E}">
        <p14:creationId xmlns:p14="http://schemas.microsoft.com/office/powerpoint/2010/main" val="4244707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pPr defTabSz="919698"/>
            <a:fld id="{478C45AB-25A9-49BF-A63F-B7A108F7CBCD}" type="slidenum">
              <a:rPr lang="de-DE" smtClean="0"/>
              <a:pPr defTabSz="919698"/>
              <a:t>5</a:t>
            </a:fld>
            <a:endParaRPr lang="de-DE" dirty="0" smtClean="0"/>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xfrm>
            <a:off x="916531" y="4750844"/>
            <a:ext cx="5043990" cy="4499492"/>
          </a:xfrm>
          <a:noFill/>
          <a:ln/>
        </p:spPr>
        <p:txBody>
          <a:bodyPr/>
          <a:lstStyle/>
          <a:p>
            <a:pPr eaLnBrk="1" hangingPunct="1"/>
            <a:endParaRPr lang="de-DE" smtClean="0"/>
          </a:p>
        </p:txBody>
      </p:sp>
      <p:sp>
        <p:nvSpPr>
          <p:cNvPr id="5" name="Datumsplatzhalter 4"/>
          <p:cNvSpPr>
            <a:spLocks noGrp="1"/>
          </p:cNvSpPr>
          <p:nvPr>
            <p:ph type="dt" idx="10"/>
          </p:nvPr>
        </p:nvSpPr>
        <p:spPr/>
        <p:txBody>
          <a:bodyPr/>
          <a:lstStyle/>
          <a:p>
            <a:pPr>
              <a:defRPr/>
            </a:pPr>
            <a:r>
              <a:rPr lang="de-DE" smtClean="0"/>
              <a:t>07.09.2011</a:t>
            </a:r>
            <a:endParaRPr lang="de-DE"/>
          </a:p>
        </p:txBody>
      </p:sp>
    </p:spTree>
    <p:extLst>
      <p:ext uri="{BB962C8B-B14F-4D97-AF65-F5344CB8AC3E}">
        <p14:creationId xmlns:p14="http://schemas.microsoft.com/office/powerpoint/2010/main" val="3157277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20348"/>
            <a:fld id="{F897B304-35D6-4428-8D01-B44C5A69851F}" type="slidenum">
              <a:rPr lang="de-DE" smtClean="0">
                <a:latin typeface="Arial" pitchFamily="34" charset="0"/>
              </a:rPr>
              <a:pPr defTabSz="920348"/>
              <a:t>6</a:t>
            </a:fld>
            <a:endParaRPr lang="de-DE" smtClean="0">
              <a:latin typeface="Arial" pitchFamily="34" charset="0"/>
            </a:endParaRPr>
          </a:p>
        </p:txBody>
      </p:sp>
      <p:sp>
        <p:nvSpPr>
          <p:cNvPr id="45059" name="Rectangle 2"/>
          <p:cNvSpPr>
            <a:spLocks noGrp="1" noRot="1" noChangeAspect="1" noChangeArrowheads="1" noTextEdit="1"/>
          </p:cNvSpPr>
          <p:nvPr>
            <p:ph type="sldImg"/>
          </p:nvPr>
        </p:nvSpPr>
        <p:spPr>
          <a:xfrm>
            <a:off x="939800" y="752475"/>
            <a:ext cx="4997450" cy="3748088"/>
          </a:xfrm>
          <a:ln/>
        </p:spPr>
      </p:sp>
      <p:sp>
        <p:nvSpPr>
          <p:cNvPr id="45060" name="Rectangle 3"/>
          <p:cNvSpPr>
            <a:spLocks noGrp="1" noChangeArrowheads="1"/>
          </p:cNvSpPr>
          <p:nvPr>
            <p:ph type="body" idx="1"/>
          </p:nvPr>
        </p:nvSpPr>
        <p:spPr>
          <a:noFill/>
          <a:ln/>
        </p:spPr>
        <p:txBody>
          <a:bodyPr/>
          <a:lstStyle/>
          <a:p>
            <a:pPr eaLnBrk="1" hangingPunct="1"/>
            <a:endParaRPr lang="de-DE" smtClean="0">
              <a:latin typeface="Arial" pitchFamily="34" charset="0"/>
            </a:endParaRPr>
          </a:p>
        </p:txBody>
      </p:sp>
    </p:spTree>
    <p:extLst>
      <p:ext uri="{BB962C8B-B14F-4D97-AF65-F5344CB8AC3E}">
        <p14:creationId xmlns:p14="http://schemas.microsoft.com/office/powerpoint/2010/main" val="1657420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pPr defTabSz="920264"/>
            <a:fld id="{51DBC60A-2454-4EB7-A807-D2C4CAAB8C3A}" type="slidenum">
              <a:rPr lang="de-DE" smtClean="0"/>
              <a:pPr defTabSz="920264"/>
              <a:t>7</a:t>
            </a:fld>
            <a:endParaRPr lang="de-DE" dirty="0"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xfrm>
            <a:off x="916722" y="4750312"/>
            <a:ext cx="5043607" cy="4500797"/>
          </a:xfrm>
          <a:noFill/>
          <a:ln/>
        </p:spPr>
        <p:txBody>
          <a:bodyPr/>
          <a:lstStyle/>
          <a:p>
            <a:pPr eaLnBrk="1" hangingPunct="1"/>
            <a:endParaRPr lang="de-DE" smtClean="0"/>
          </a:p>
        </p:txBody>
      </p:sp>
      <p:sp>
        <p:nvSpPr>
          <p:cNvPr id="5" name="Datumsplatzhalter 4"/>
          <p:cNvSpPr>
            <a:spLocks noGrp="1"/>
          </p:cNvSpPr>
          <p:nvPr>
            <p:ph type="dt" idx="10"/>
          </p:nvPr>
        </p:nvSpPr>
        <p:spPr/>
        <p:txBody>
          <a:bodyPr/>
          <a:lstStyle/>
          <a:p>
            <a:pPr>
              <a:defRPr/>
            </a:pPr>
            <a:r>
              <a:rPr lang="de-DE" smtClean="0"/>
              <a:t>07.09.2011</a:t>
            </a:r>
            <a:endParaRPr lang="de-DE"/>
          </a:p>
        </p:txBody>
      </p:sp>
    </p:spTree>
    <p:extLst>
      <p:ext uri="{BB962C8B-B14F-4D97-AF65-F5344CB8AC3E}">
        <p14:creationId xmlns:p14="http://schemas.microsoft.com/office/powerpoint/2010/main" val="2667892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2A466-C01B-4115-8BD8-BB521D20EA8C}" type="slidenum">
              <a:rPr lang="de-AT"/>
              <a:pPr/>
              <a:t>12</a:t>
            </a:fld>
            <a:endParaRPr lang="de-AT"/>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de-AT"/>
              <a:t>Histamine is a chemical which occurs naturally in certain foods. This is also one of the chemicals that is released in the body as part of an allergic reaction, causing the typical 'itching, sneezing, wheezing, swelling' allergy symptoms.</a:t>
            </a:r>
          </a:p>
          <a:p>
            <a:r>
              <a:rPr lang="de-AT"/>
              <a:t>We all have an enzyme (Diamine oxidase) which breaks down any histamine that we absorb from a histamine-containing food, so when we eat a food which contains histamine it does not affect us. However some people have a low level of this enzyme, and when they eat too many histamine-rich foods, they may suffer 'allergy-like' symptoms such as headaches, rashes, itching, diarrhoea and vomiting or abdominal pain. This is called </a:t>
            </a:r>
            <a:r>
              <a:rPr lang="de-AT" b="1"/>
              <a:t>histamine intolerance</a:t>
            </a:r>
            <a:r>
              <a:rPr lang="de-AT"/>
              <a:t>. Some studies have also suggested links between histamine intolerance and urticaria, asthma, rhinitis, eczema and anxiety and panic attacks.</a:t>
            </a:r>
          </a:p>
          <a:p>
            <a:endParaRPr lang="de-AT"/>
          </a:p>
          <a:p>
            <a:r>
              <a:rPr lang="de-AT"/>
              <a:t>Toxic doses of histamine probably are causative in fish poisoning</a:t>
            </a:r>
          </a:p>
        </p:txBody>
      </p:sp>
    </p:spTree>
    <p:extLst>
      <p:ext uri="{BB962C8B-B14F-4D97-AF65-F5344CB8AC3E}">
        <p14:creationId xmlns:p14="http://schemas.microsoft.com/office/powerpoint/2010/main" val="37351933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789" eaLnBrk="0" hangingPunct="0">
              <a:defRPr>
                <a:solidFill>
                  <a:schemeClr val="tx1"/>
                </a:solidFill>
                <a:latin typeface="Arial" charset="0"/>
              </a:defRPr>
            </a:lvl1pPr>
            <a:lvl2pPr marL="723463" indent="-278255" defTabSz="919789" eaLnBrk="0" hangingPunct="0">
              <a:defRPr>
                <a:solidFill>
                  <a:schemeClr val="tx1"/>
                </a:solidFill>
                <a:latin typeface="Arial" charset="0"/>
              </a:defRPr>
            </a:lvl2pPr>
            <a:lvl3pPr marL="1113021" indent="-222605" defTabSz="919789" eaLnBrk="0" hangingPunct="0">
              <a:defRPr>
                <a:solidFill>
                  <a:schemeClr val="tx1"/>
                </a:solidFill>
                <a:latin typeface="Arial" charset="0"/>
              </a:defRPr>
            </a:lvl3pPr>
            <a:lvl4pPr marL="1558229" indent="-222605" defTabSz="919789" eaLnBrk="0" hangingPunct="0">
              <a:defRPr>
                <a:solidFill>
                  <a:schemeClr val="tx1"/>
                </a:solidFill>
                <a:latin typeface="Arial" charset="0"/>
              </a:defRPr>
            </a:lvl4pPr>
            <a:lvl5pPr marL="2003438" indent="-222605" defTabSz="919789" eaLnBrk="0" hangingPunct="0">
              <a:defRPr>
                <a:solidFill>
                  <a:schemeClr val="tx1"/>
                </a:solidFill>
                <a:latin typeface="Arial" charset="0"/>
              </a:defRPr>
            </a:lvl5pPr>
            <a:lvl6pPr marL="2448646" indent="-222605" defTabSz="919789" eaLnBrk="0" fontAlgn="base" hangingPunct="0">
              <a:spcBef>
                <a:spcPct val="0"/>
              </a:spcBef>
              <a:spcAft>
                <a:spcPct val="0"/>
              </a:spcAft>
              <a:defRPr>
                <a:solidFill>
                  <a:schemeClr val="tx1"/>
                </a:solidFill>
                <a:latin typeface="Arial" charset="0"/>
              </a:defRPr>
            </a:lvl6pPr>
            <a:lvl7pPr marL="2893854" indent="-222605" defTabSz="919789" eaLnBrk="0" fontAlgn="base" hangingPunct="0">
              <a:spcBef>
                <a:spcPct val="0"/>
              </a:spcBef>
              <a:spcAft>
                <a:spcPct val="0"/>
              </a:spcAft>
              <a:defRPr>
                <a:solidFill>
                  <a:schemeClr val="tx1"/>
                </a:solidFill>
                <a:latin typeface="Arial" charset="0"/>
              </a:defRPr>
            </a:lvl7pPr>
            <a:lvl8pPr marL="3339063" indent="-222605" defTabSz="919789" eaLnBrk="0" fontAlgn="base" hangingPunct="0">
              <a:spcBef>
                <a:spcPct val="0"/>
              </a:spcBef>
              <a:spcAft>
                <a:spcPct val="0"/>
              </a:spcAft>
              <a:defRPr>
                <a:solidFill>
                  <a:schemeClr val="tx1"/>
                </a:solidFill>
                <a:latin typeface="Arial" charset="0"/>
              </a:defRPr>
            </a:lvl8pPr>
            <a:lvl9pPr marL="3784271" indent="-222605" defTabSz="919789" eaLnBrk="0" fontAlgn="base" hangingPunct="0">
              <a:spcBef>
                <a:spcPct val="0"/>
              </a:spcBef>
              <a:spcAft>
                <a:spcPct val="0"/>
              </a:spcAft>
              <a:defRPr>
                <a:solidFill>
                  <a:schemeClr val="tx1"/>
                </a:solidFill>
                <a:latin typeface="Arial" charset="0"/>
              </a:defRPr>
            </a:lvl9pPr>
          </a:lstStyle>
          <a:p>
            <a:pPr eaLnBrk="1" hangingPunct="1"/>
            <a:fld id="{109D714F-9A28-464C-B069-9546D2F9454D}" type="slidenum">
              <a:rPr lang="de-DE" smtClean="0"/>
              <a:pPr eaLnBrk="1" hangingPunct="1"/>
              <a:t>14</a:t>
            </a:fld>
            <a:endParaRPr lang="de-DE"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xfrm>
            <a:off x="916530" y="4750844"/>
            <a:ext cx="5043990" cy="449949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p>
        </p:txBody>
      </p:sp>
    </p:spTree>
    <p:extLst>
      <p:ext uri="{BB962C8B-B14F-4D97-AF65-F5344CB8AC3E}">
        <p14:creationId xmlns:p14="http://schemas.microsoft.com/office/powerpoint/2010/main" val="946689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789" eaLnBrk="0" hangingPunct="0">
              <a:defRPr>
                <a:solidFill>
                  <a:schemeClr val="tx1"/>
                </a:solidFill>
                <a:latin typeface="Arial" charset="0"/>
              </a:defRPr>
            </a:lvl1pPr>
            <a:lvl2pPr marL="723463" indent="-278255" defTabSz="919789" eaLnBrk="0" hangingPunct="0">
              <a:defRPr>
                <a:solidFill>
                  <a:schemeClr val="tx1"/>
                </a:solidFill>
                <a:latin typeface="Arial" charset="0"/>
              </a:defRPr>
            </a:lvl2pPr>
            <a:lvl3pPr marL="1113021" indent="-222605" defTabSz="919789" eaLnBrk="0" hangingPunct="0">
              <a:defRPr>
                <a:solidFill>
                  <a:schemeClr val="tx1"/>
                </a:solidFill>
                <a:latin typeface="Arial" charset="0"/>
              </a:defRPr>
            </a:lvl3pPr>
            <a:lvl4pPr marL="1558229" indent="-222605" defTabSz="919789" eaLnBrk="0" hangingPunct="0">
              <a:defRPr>
                <a:solidFill>
                  <a:schemeClr val="tx1"/>
                </a:solidFill>
                <a:latin typeface="Arial" charset="0"/>
              </a:defRPr>
            </a:lvl4pPr>
            <a:lvl5pPr marL="2003438" indent="-222605" defTabSz="919789" eaLnBrk="0" hangingPunct="0">
              <a:defRPr>
                <a:solidFill>
                  <a:schemeClr val="tx1"/>
                </a:solidFill>
                <a:latin typeface="Arial" charset="0"/>
              </a:defRPr>
            </a:lvl5pPr>
            <a:lvl6pPr marL="2448646" indent="-222605" defTabSz="919789" eaLnBrk="0" fontAlgn="base" hangingPunct="0">
              <a:spcBef>
                <a:spcPct val="0"/>
              </a:spcBef>
              <a:spcAft>
                <a:spcPct val="0"/>
              </a:spcAft>
              <a:defRPr>
                <a:solidFill>
                  <a:schemeClr val="tx1"/>
                </a:solidFill>
                <a:latin typeface="Arial" charset="0"/>
              </a:defRPr>
            </a:lvl6pPr>
            <a:lvl7pPr marL="2893854" indent="-222605" defTabSz="919789" eaLnBrk="0" fontAlgn="base" hangingPunct="0">
              <a:spcBef>
                <a:spcPct val="0"/>
              </a:spcBef>
              <a:spcAft>
                <a:spcPct val="0"/>
              </a:spcAft>
              <a:defRPr>
                <a:solidFill>
                  <a:schemeClr val="tx1"/>
                </a:solidFill>
                <a:latin typeface="Arial" charset="0"/>
              </a:defRPr>
            </a:lvl7pPr>
            <a:lvl8pPr marL="3339063" indent="-222605" defTabSz="919789" eaLnBrk="0" fontAlgn="base" hangingPunct="0">
              <a:spcBef>
                <a:spcPct val="0"/>
              </a:spcBef>
              <a:spcAft>
                <a:spcPct val="0"/>
              </a:spcAft>
              <a:defRPr>
                <a:solidFill>
                  <a:schemeClr val="tx1"/>
                </a:solidFill>
                <a:latin typeface="Arial" charset="0"/>
              </a:defRPr>
            </a:lvl8pPr>
            <a:lvl9pPr marL="3784271" indent="-222605" defTabSz="919789" eaLnBrk="0" fontAlgn="base" hangingPunct="0">
              <a:spcBef>
                <a:spcPct val="0"/>
              </a:spcBef>
              <a:spcAft>
                <a:spcPct val="0"/>
              </a:spcAft>
              <a:defRPr>
                <a:solidFill>
                  <a:schemeClr val="tx1"/>
                </a:solidFill>
                <a:latin typeface="Arial" charset="0"/>
              </a:defRPr>
            </a:lvl9pPr>
          </a:lstStyle>
          <a:p>
            <a:pPr eaLnBrk="1" hangingPunct="1"/>
            <a:fld id="{CEB869A5-C521-4205-8AE4-9BA1BE89EBD2}" type="slidenum">
              <a:rPr lang="de-DE" smtClean="0"/>
              <a:pPr eaLnBrk="1" hangingPunct="1"/>
              <a:t>15</a:t>
            </a:fld>
            <a:endParaRPr lang="de-DE"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xfrm>
            <a:off x="916530" y="4750844"/>
            <a:ext cx="5043990" cy="45010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smtClean="0"/>
          </a:p>
        </p:txBody>
      </p:sp>
    </p:spTree>
    <p:extLst>
      <p:ext uri="{BB962C8B-B14F-4D97-AF65-F5344CB8AC3E}">
        <p14:creationId xmlns:p14="http://schemas.microsoft.com/office/powerpoint/2010/main" val="1166939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pPr defTabSz="919698"/>
            <a:fld id="{C0E9E61E-E150-4A96-A3D3-2AB8FDFF3083}" type="slidenum">
              <a:rPr lang="de-DE" smtClean="0"/>
              <a:pPr defTabSz="919698"/>
              <a:t>16</a:t>
            </a:fld>
            <a:endParaRPr lang="de-DE" dirty="0"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xfrm>
            <a:off x="916531" y="4750844"/>
            <a:ext cx="5043990" cy="4499492"/>
          </a:xfrm>
          <a:noFill/>
          <a:ln/>
        </p:spPr>
        <p:txBody>
          <a:bodyPr/>
          <a:lstStyle/>
          <a:p>
            <a:pPr eaLnBrk="1" hangingPunct="1"/>
            <a:endParaRPr lang="de-DE" smtClean="0"/>
          </a:p>
        </p:txBody>
      </p:sp>
      <p:sp>
        <p:nvSpPr>
          <p:cNvPr id="5" name="Datumsplatzhalter 4"/>
          <p:cNvSpPr>
            <a:spLocks noGrp="1"/>
          </p:cNvSpPr>
          <p:nvPr>
            <p:ph type="dt" idx="10"/>
          </p:nvPr>
        </p:nvSpPr>
        <p:spPr/>
        <p:txBody>
          <a:bodyPr/>
          <a:lstStyle/>
          <a:p>
            <a:pPr>
              <a:defRPr/>
            </a:pPr>
            <a:r>
              <a:rPr lang="de-DE" smtClean="0"/>
              <a:t>07.09.2011</a:t>
            </a:r>
            <a:endParaRPr lang="de-DE"/>
          </a:p>
        </p:txBody>
      </p:sp>
    </p:spTree>
    <p:extLst>
      <p:ext uri="{BB962C8B-B14F-4D97-AF65-F5344CB8AC3E}">
        <p14:creationId xmlns:p14="http://schemas.microsoft.com/office/powerpoint/2010/main" val="3630312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5" name="Rectangle 6"/>
          <p:cNvSpPr>
            <a:spLocks noGrp="1" noChangeArrowheads="1"/>
          </p:cNvSpPr>
          <p:nvPr>
            <p:ph type="sldNum" sz="quarter" idx="11"/>
          </p:nvPr>
        </p:nvSpPr>
        <p:spPr>
          <a:ln/>
        </p:spPr>
        <p:txBody>
          <a:bodyPr/>
          <a:lstStyle>
            <a:lvl1pPr>
              <a:defRPr/>
            </a:lvl1pPr>
          </a:lstStyle>
          <a:p>
            <a:pPr>
              <a:defRPr/>
            </a:pPr>
            <a:fld id="{59A1D06A-D5AB-498D-957D-3EA708726575}" type="slidenum">
              <a:rPr lang="de-DE"/>
              <a:pPr>
                <a:defRPr/>
              </a:pPr>
              <a:t>‹Nr.›</a:t>
            </a:fld>
            <a:endParaRPr 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5" name="Rectangle 6"/>
          <p:cNvSpPr>
            <a:spLocks noGrp="1" noChangeArrowheads="1"/>
          </p:cNvSpPr>
          <p:nvPr>
            <p:ph type="sldNum" sz="quarter" idx="11"/>
          </p:nvPr>
        </p:nvSpPr>
        <p:spPr>
          <a:ln/>
        </p:spPr>
        <p:txBody>
          <a:bodyPr/>
          <a:lstStyle>
            <a:lvl1pPr>
              <a:defRPr/>
            </a:lvl1pPr>
          </a:lstStyle>
          <a:p>
            <a:pPr>
              <a:defRPr/>
            </a:pPr>
            <a:fld id="{06EC20CC-D5DE-49F4-BA8D-85EC1539A014}"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5" name="Rectangle 6"/>
          <p:cNvSpPr>
            <a:spLocks noGrp="1" noChangeArrowheads="1"/>
          </p:cNvSpPr>
          <p:nvPr>
            <p:ph type="sldNum" sz="quarter" idx="11"/>
          </p:nvPr>
        </p:nvSpPr>
        <p:spPr>
          <a:ln/>
        </p:spPr>
        <p:txBody>
          <a:bodyPr/>
          <a:lstStyle>
            <a:lvl1pPr>
              <a:defRPr/>
            </a:lvl1pPr>
          </a:lstStyle>
          <a:p>
            <a:pPr>
              <a:defRPr/>
            </a:pPr>
            <a:fld id="{A24576AB-B29C-4F1A-B8B1-FAEC0C9C1F93}" type="slidenum">
              <a:rPr lang="de-DE"/>
              <a:pPr>
                <a:defRPr/>
              </a:pPr>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1" y="274638"/>
            <a:ext cx="7570788"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600201"/>
            <a:ext cx="4038600" cy="4525963"/>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1"/>
            <a:ext cx="4038600" cy="4525963"/>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6" name="Rectangle 6"/>
          <p:cNvSpPr>
            <a:spLocks noGrp="1" noChangeArrowheads="1"/>
          </p:cNvSpPr>
          <p:nvPr>
            <p:ph type="sldNum" sz="quarter" idx="11"/>
          </p:nvPr>
        </p:nvSpPr>
        <p:spPr>
          <a:ln/>
        </p:spPr>
        <p:txBody>
          <a:bodyPr/>
          <a:lstStyle>
            <a:lvl1pPr>
              <a:defRPr/>
            </a:lvl1pPr>
          </a:lstStyle>
          <a:p>
            <a:pPr>
              <a:defRPr/>
            </a:pPr>
            <a:fld id="{E5E01EF3-E938-4775-BF9C-C07C5344F136}" type="slidenum">
              <a:rPr lang="de-DE"/>
              <a:pPr>
                <a:defRPr/>
              </a:pPr>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a:xfrm>
            <a:off x="3124200" y="6356350"/>
            <a:ext cx="2895600" cy="365125"/>
          </a:xfrm>
          <a:prstGeom prst="rect">
            <a:avLst/>
          </a:prstGeom>
        </p:spPr>
        <p:txBody>
          <a:bodyPr/>
          <a:lstStyle>
            <a:lvl1pPr>
              <a:defRPr smtClean="0"/>
            </a:lvl1pPr>
          </a:lstStyle>
          <a:p>
            <a:pPr>
              <a:defRPr/>
            </a:pPr>
            <a:fld id="{C161DC64-5206-4676-A30B-DF69E91548A5}" type="slidenum">
              <a:rPr lang="de-AT"/>
              <a:pPr>
                <a:defRPr/>
              </a:pPr>
              <a:t>‹Nr.›</a:t>
            </a:fld>
            <a:endParaRPr lang="de-AT" dirty="0"/>
          </a:p>
        </p:txBody>
      </p:sp>
    </p:spTree>
    <p:extLst>
      <p:ext uri="{BB962C8B-B14F-4D97-AF65-F5344CB8AC3E}">
        <p14:creationId xmlns:p14="http://schemas.microsoft.com/office/powerpoint/2010/main" val="28577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5" name="Rectangle 6"/>
          <p:cNvSpPr>
            <a:spLocks noGrp="1" noChangeArrowheads="1"/>
          </p:cNvSpPr>
          <p:nvPr>
            <p:ph type="sldNum" sz="quarter" idx="11"/>
          </p:nvPr>
        </p:nvSpPr>
        <p:spPr>
          <a:ln/>
        </p:spPr>
        <p:txBody>
          <a:bodyPr/>
          <a:lstStyle>
            <a:lvl1pPr>
              <a:defRPr/>
            </a:lvl1pPr>
          </a:lstStyle>
          <a:p>
            <a:pPr>
              <a:defRPr/>
            </a:pPr>
            <a:fld id="{82168FF8-ECED-4564-AF0E-94AABE255404}" type="slidenum">
              <a:rPr lang="de-DE"/>
              <a:pPr>
                <a:defRPr/>
              </a:pPr>
              <a:t>‹Nr.›</a:t>
            </a:fld>
            <a:endParaRPr lang="de-D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5" name="Rectangle 6"/>
          <p:cNvSpPr>
            <a:spLocks noGrp="1" noChangeArrowheads="1"/>
          </p:cNvSpPr>
          <p:nvPr>
            <p:ph type="sldNum" sz="quarter" idx="11"/>
          </p:nvPr>
        </p:nvSpPr>
        <p:spPr>
          <a:ln/>
        </p:spPr>
        <p:txBody>
          <a:bodyPr/>
          <a:lstStyle>
            <a:lvl1pPr>
              <a:defRPr/>
            </a:lvl1pPr>
          </a:lstStyle>
          <a:p>
            <a:pPr>
              <a:defRPr/>
            </a:pPr>
            <a:fld id="{BD902F7B-76A3-46AB-8ECF-4E9E562E76A3}" type="slidenum">
              <a:rPr lang="de-DE"/>
              <a:pPr>
                <a:defRPr/>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6" name="Rectangle 6"/>
          <p:cNvSpPr>
            <a:spLocks noGrp="1" noChangeArrowheads="1"/>
          </p:cNvSpPr>
          <p:nvPr>
            <p:ph type="sldNum" sz="quarter" idx="11"/>
          </p:nvPr>
        </p:nvSpPr>
        <p:spPr>
          <a:ln/>
        </p:spPr>
        <p:txBody>
          <a:bodyPr/>
          <a:lstStyle>
            <a:lvl1pPr>
              <a:defRPr/>
            </a:lvl1pPr>
          </a:lstStyle>
          <a:p>
            <a:pPr>
              <a:defRPr/>
            </a:pPr>
            <a:fld id="{7362EF29-0F1A-4C6C-BF29-C6E06132989B}" type="slidenum">
              <a:rPr lang="de-DE"/>
              <a:pPr>
                <a:defRPr/>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8" name="Rectangle 6"/>
          <p:cNvSpPr>
            <a:spLocks noGrp="1" noChangeArrowheads="1"/>
          </p:cNvSpPr>
          <p:nvPr>
            <p:ph type="sldNum" sz="quarter" idx="11"/>
          </p:nvPr>
        </p:nvSpPr>
        <p:spPr>
          <a:ln/>
        </p:spPr>
        <p:txBody>
          <a:bodyPr/>
          <a:lstStyle>
            <a:lvl1pPr>
              <a:defRPr/>
            </a:lvl1pPr>
          </a:lstStyle>
          <a:p>
            <a:pPr>
              <a:defRPr/>
            </a:pPr>
            <a:fld id="{92E1B7EE-1FEF-4F4C-9A0A-3430B2689297}" type="slidenum">
              <a:rPr lang="de-DE"/>
              <a:pPr>
                <a:defRPr/>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4" name="Rectangle 6"/>
          <p:cNvSpPr>
            <a:spLocks noGrp="1" noChangeArrowheads="1"/>
          </p:cNvSpPr>
          <p:nvPr>
            <p:ph type="sldNum" sz="quarter" idx="11"/>
          </p:nvPr>
        </p:nvSpPr>
        <p:spPr>
          <a:ln/>
        </p:spPr>
        <p:txBody>
          <a:bodyPr/>
          <a:lstStyle>
            <a:lvl1pPr>
              <a:defRPr/>
            </a:lvl1pPr>
          </a:lstStyle>
          <a:p>
            <a:pPr>
              <a:defRPr/>
            </a:pPr>
            <a:fld id="{77BCDA2C-3A08-4087-A8B5-330664A12E6D}"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6" name="Rectangle 6"/>
          <p:cNvSpPr>
            <a:spLocks noGrp="1" noChangeArrowheads="1"/>
          </p:cNvSpPr>
          <p:nvPr>
            <p:ph type="sldNum" sz="quarter" idx="11"/>
          </p:nvPr>
        </p:nvSpPr>
        <p:spPr>
          <a:ln/>
        </p:spPr>
        <p:txBody>
          <a:bodyPr/>
          <a:lstStyle>
            <a:lvl1pPr>
              <a:defRPr/>
            </a:lvl1pPr>
          </a:lstStyle>
          <a:p>
            <a:pPr>
              <a:defRPr/>
            </a:pPr>
            <a:fld id="{558733C7-74B1-4B4A-B8B1-C546F640B92D}"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r>
              <a:rPr lang="de-DE"/>
              <a:t>13.04.2011</a:t>
            </a:r>
          </a:p>
        </p:txBody>
      </p:sp>
      <p:sp>
        <p:nvSpPr>
          <p:cNvPr id="6" name="Rectangle 6"/>
          <p:cNvSpPr>
            <a:spLocks noGrp="1" noChangeArrowheads="1"/>
          </p:cNvSpPr>
          <p:nvPr>
            <p:ph type="sldNum" sz="quarter" idx="11"/>
          </p:nvPr>
        </p:nvSpPr>
        <p:spPr>
          <a:ln/>
        </p:spPr>
        <p:txBody>
          <a:bodyPr/>
          <a:lstStyle>
            <a:lvl1pPr>
              <a:defRPr/>
            </a:lvl1pPr>
          </a:lstStyle>
          <a:p>
            <a:pPr>
              <a:defRPr/>
            </a:pPr>
            <a:fld id="{C5DD4FA6-5394-404B-868E-1AFEBF3F0227}"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570788"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accent2"/>
                </a:solidFill>
                <a:latin typeface="Arial" charset="0"/>
              </a:defRPr>
            </a:lvl1pPr>
          </a:lstStyle>
          <a:p>
            <a:pPr>
              <a:defRPr/>
            </a:pPr>
            <a:r>
              <a:rPr lang="de-DE"/>
              <a:t>13.04.2011</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accent2"/>
                </a:solidFill>
                <a:latin typeface="Arial" charset="0"/>
              </a:defRPr>
            </a:lvl1pPr>
          </a:lstStyle>
          <a:p>
            <a:pPr>
              <a:defRPr/>
            </a:pPr>
            <a:fld id="{90DD77BD-227B-428D-BF05-3366248AE794}" type="slidenum">
              <a:rPr lang="de-DE"/>
              <a:pPr>
                <a:defRPr/>
              </a:pPr>
              <a:t>‹Nr.›</a:t>
            </a:fld>
            <a:endParaRPr lang="de-DE"/>
          </a:p>
        </p:txBody>
      </p:sp>
      <p:sp>
        <p:nvSpPr>
          <p:cNvPr id="1032" name="Rectangle 8"/>
          <p:cNvSpPr>
            <a:spLocks noChangeArrowheads="1"/>
          </p:cNvSpPr>
          <p:nvPr userDrawn="1"/>
        </p:nvSpPr>
        <p:spPr bwMode="auto">
          <a:xfrm>
            <a:off x="0" y="1484313"/>
            <a:ext cx="9144000" cy="73025"/>
          </a:xfrm>
          <a:prstGeom prst="rect">
            <a:avLst/>
          </a:prstGeom>
          <a:gradFill rotWithShape="1">
            <a:gsLst>
              <a:gs pos="0">
                <a:schemeClr val="accent2"/>
              </a:gs>
              <a:gs pos="100000">
                <a:srgbClr val="BCB4EA"/>
              </a:gs>
            </a:gsLst>
            <a:lin ang="0" scaled="1"/>
          </a:gradFill>
          <a:ln w="9525">
            <a:noFill/>
            <a:miter lim="800000"/>
            <a:headEnd/>
            <a:tailEnd/>
          </a:ln>
          <a:effectLst/>
        </p:spPr>
        <p:txBody>
          <a:bodyPr wrap="none" anchor="ctr"/>
          <a:lstStyle/>
          <a:p>
            <a:pPr>
              <a:defRPr/>
            </a:pPr>
            <a:endParaRPr lang="de-DE">
              <a:latin typeface="Arial" charset="0"/>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9" r:id="rId7"/>
    <p:sldLayoutId id="2147483694" r:id="rId8"/>
    <p:sldLayoutId id="2147483695" r:id="rId9"/>
    <p:sldLayoutId id="2147483696" r:id="rId10"/>
    <p:sldLayoutId id="2147483697" r:id="rId11"/>
    <p:sldLayoutId id="2147483698" r:id="rId12"/>
    <p:sldLayoutId id="2147483700" r:id="rId13"/>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accent2"/>
          </a:solidFill>
          <a:latin typeface="+mj-lt"/>
          <a:ea typeface="+mj-ea"/>
          <a:cs typeface="+mj-cs"/>
        </a:defRPr>
      </a:lvl1pPr>
      <a:lvl2pPr algn="ctr" rtl="0" eaLnBrk="0" fontAlgn="base" hangingPunct="0">
        <a:spcBef>
          <a:spcPct val="0"/>
        </a:spcBef>
        <a:spcAft>
          <a:spcPct val="0"/>
        </a:spcAft>
        <a:defRPr sz="4400">
          <a:solidFill>
            <a:schemeClr val="accent2"/>
          </a:solidFill>
          <a:latin typeface="Arial" charset="0"/>
        </a:defRPr>
      </a:lvl2pPr>
      <a:lvl3pPr algn="ctr" rtl="0" eaLnBrk="0" fontAlgn="base" hangingPunct="0">
        <a:spcBef>
          <a:spcPct val="0"/>
        </a:spcBef>
        <a:spcAft>
          <a:spcPct val="0"/>
        </a:spcAft>
        <a:defRPr sz="4400">
          <a:solidFill>
            <a:schemeClr val="accent2"/>
          </a:solidFill>
          <a:latin typeface="Arial" charset="0"/>
        </a:defRPr>
      </a:lvl3pPr>
      <a:lvl4pPr algn="ctr" rtl="0" eaLnBrk="0" fontAlgn="base" hangingPunct="0">
        <a:spcBef>
          <a:spcPct val="0"/>
        </a:spcBef>
        <a:spcAft>
          <a:spcPct val="0"/>
        </a:spcAft>
        <a:defRPr sz="4400">
          <a:solidFill>
            <a:schemeClr val="accent2"/>
          </a:solidFill>
          <a:latin typeface="Arial" charset="0"/>
        </a:defRPr>
      </a:lvl4pPr>
      <a:lvl5pPr algn="ctr" rtl="0" eaLnBrk="0" fontAlgn="base" hangingPunct="0">
        <a:spcBef>
          <a:spcPct val="0"/>
        </a:spcBef>
        <a:spcAft>
          <a:spcPct val="0"/>
        </a:spcAft>
        <a:defRPr sz="4400">
          <a:solidFill>
            <a:schemeClr val="accent2"/>
          </a:solidFill>
          <a:latin typeface="Arial" charset="0"/>
        </a:defRPr>
      </a:lvl5pPr>
      <a:lvl6pPr marL="457200" algn="ctr" rtl="0" fontAlgn="base">
        <a:spcBef>
          <a:spcPct val="0"/>
        </a:spcBef>
        <a:spcAft>
          <a:spcPct val="0"/>
        </a:spcAft>
        <a:defRPr sz="4400">
          <a:solidFill>
            <a:schemeClr val="accent2"/>
          </a:solidFill>
          <a:latin typeface="Arial" charset="0"/>
        </a:defRPr>
      </a:lvl6pPr>
      <a:lvl7pPr marL="914400" algn="ctr" rtl="0" fontAlgn="base">
        <a:spcBef>
          <a:spcPct val="0"/>
        </a:spcBef>
        <a:spcAft>
          <a:spcPct val="0"/>
        </a:spcAft>
        <a:defRPr sz="4400">
          <a:solidFill>
            <a:schemeClr val="accent2"/>
          </a:solidFill>
          <a:latin typeface="Arial" charset="0"/>
        </a:defRPr>
      </a:lvl7pPr>
      <a:lvl8pPr marL="1371600" algn="ctr" rtl="0" fontAlgn="base">
        <a:spcBef>
          <a:spcPct val="0"/>
        </a:spcBef>
        <a:spcAft>
          <a:spcPct val="0"/>
        </a:spcAft>
        <a:defRPr sz="4400">
          <a:solidFill>
            <a:schemeClr val="accent2"/>
          </a:solidFill>
          <a:latin typeface="Arial" charset="0"/>
        </a:defRPr>
      </a:lvl8pPr>
      <a:lvl9pPr marL="1828800" algn="ctr" rtl="0" fontAlgn="base">
        <a:spcBef>
          <a:spcPct val="0"/>
        </a:spcBef>
        <a:spcAft>
          <a:spcPct val="0"/>
        </a:spcAft>
        <a:defRPr sz="4400">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a:solidFill>
            <a:schemeClr val="accent2"/>
          </a:solidFill>
          <a:latin typeface="+mn-lt"/>
          <a:ea typeface="+mn-ea"/>
          <a:cs typeface="+mn-cs"/>
        </a:defRPr>
      </a:lvl1pPr>
      <a:lvl2pPr marL="742950" indent="-285750" algn="l" rtl="0" eaLnBrk="0" fontAlgn="base" hangingPunct="0">
        <a:spcBef>
          <a:spcPct val="20000"/>
        </a:spcBef>
        <a:spcAft>
          <a:spcPct val="0"/>
        </a:spcAft>
        <a:buChar char="–"/>
        <a:defRPr sz="2800">
          <a:solidFill>
            <a:schemeClr val="accent2"/>
          </a:solidFill>
          <a:latin typeface="+mn-lt"/>
        </a:defRPr>
      </a:lvl2pPr>
      <a:lvl3pPr marL="1143000" indent="-228600" algn="l" rtl="0" eaLnBrk="0" fontAlgn="base" hangingPunct="0">
        <a:spcBef>
          <a:spcPct val="20000"/>
        </a:spcBef>
        <a:spcAft>
          <a:spcPct val="0"/>
        </a:spcAft>
        <a:buChar char="•"/>
        <a:defRPr sz="2400">
          <a:solidFill>
            <a:schemeClr val="accent2"/>
          </a:solidFill>
          <a:latin typeface="+mn-lt"/>
        </a:defRPr>
      </a:lvl3pPr>
      <a:lvl4pPr marL="1600200" indent="-228600" algn="l" rtl="0" eaLnBrk="0" fontAlgn="base" hangingPunct="0">
        <a:spcBef>
          <a:spcPct val="20000"/>
        </a:spcBef>
        <a:spcAft>
          <a:spcPct val="0"/>
        </a:spcAft>
        <a:buChar char="–"/>
        <a:defRPr sz="2000">
          <a:solidFill>
            <a:schemeClr val="accent2"/>
          </a:solidFill>
          <a:latin typeface="+mn-lt"/>
        </a:defRPr>
      </a:lvl4pPr>
      <a:lvl5pPr marL="2057400" indent="-228600" algn="l" rtl="0" eaLnBrk="0" fontAlgn="base" hangingPunct="0">
        <a:spcBef>
          <a:spcPct val="20000"/>
        </a:spcBef>
        <a:spcAft>
          <a:spcPct val="0"/>
        </a:spcAft>
        <a:buChar char="»"/>
        <a:defRPr sz="2000">
          <a:solidFill>
            <a:schemeClr val="accent2"/>
          </a:solidFill>
          <a:latin typeface="+mn-lt"/>
        </a:defRPr>
      </a:lvl5pPr>
      <a:lvl6pPr marL="2514600" indent="-228600" algn="l" rtl="0" fontAlgn="base">
        <a:spcBef>
          <a:spcPct val="20000"/>
        </a:spcBef>
        <a:spcAft>
          <a:spcPct val="0"/>
        </a:spcAft>
        <a:buChar char="»"/>
        <a:defRPr sz="2000">
          <a:solidFill>
            <a:schemeClr val="accent2"/>
          </a:solidFill>
          <a:latin typeface="+mn-lt"/>
        </a:defRPr>
      </a:lvl6pPr>
      <a:lvl7pPr marL="2971800" indent="-228600" algn="l" rtl="0" fontAlgn="base">
        <a:spcBef>
          <a:spcPct val="20000"/>
        </a:spcBef>
        <a:spcAft>
          <a:spcPct val="0"/>
        </a:spcAft>
        <a:buChar char="»"/>
        <a:defRPr sz="2000">
          <a:solidFill>
            <a:schemeClr val="accent2"/>
          </a:solidFill>
          <a:latin typeface="+mn-lt"/>
        </a:defRPr>
      </a:lvl7pPr>
      <a:lvl8pPr marL="3429000" indent="-228600" algn="l" rtl="0" fontAlgn="base">
        <a:spcBef>
          <a:spcPct val="20000"/>
        </a:spcBef>
        <a:spcAft>
          <a:spcPct val="0"/>
        </a:spcAft>
        <a:buChar char="»"/>
        <a:defRPr sz="2000">
          <a:solidFill>
            <a:schemeClr val="accent2"/>
          </a:solidFill>
          <a:latin typeface="+mn-lt"/>
        </a:defRPr>
      </a:lvl8pPr>
      <a:lvl9pPr marL="3886200" indent="-228600" algn="l" rtl="0" fontAlgn="base">
        <a:spcBef>
          <a:spcPct val="20000"/>
        </a:spcBef>
        <a:spcAft>
          <a:spcPct val="0"/>
        </a:spcAft>
        <a:buChar char="»"/>
        <a:defRPr sz="2000">
          <a:solidFill>
            <a:schemeClr val="accent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ChangeArrowheads="1"/>
          </p:cNvSpPr>
          <p:nvPr/>
        </p:nvSpPr>
        <p:spPr bwMode="auto">
          <a:xfrm>
            <a:off x="142875" y="1916827"/>
            <a:ext cx="4285109" cy="4185761"/>
          </a:xfrm>
          <a:prstGeom prst="rect">
            <a:avLst/>
          </a:prstGeom>
          <a:noFill/>
          <a:ln w="9525">
            <a:noFill/>
            <a:miter lim="800000"/>
            <a:headEnd/>
            <a:tailEnd/>
          </a:ln>
        </p:spPr>
        <p:txBody>
          <a:bodyPr wrap="square">
            <a:spAutoFit/>
          </a:bodyPr>
          <a:lstStyle/>
          <a:p>
            <a:pPr algn="ctr" eaLnBrk="0" hangingPunct="0">
              <a:spcBef>
                <a:spcPts val="0"/>
              </a:spcBef>
              <a:spcAft>
                <a:spcPts val="1200"/>
              </a:spcAft>
            </a:pPr>
            <a:r>
              <a:rPr lang="de-DE" sz="2400" dirty="0">
                <a:solidFill>
                  <a:srgbClr val="003399"/>
                </a:solidFill>
                <a:latin typeface="Calibri" pitchFamily="34" charset="0"/>
              </a:rPr>
              <a:t>Fruktose-Intoleranz: &lt; 0,1%</a:t>
            </a:r>
          </a:p>
          <a:p>
            <a:pPr algn="ctr" eaLnBrk="0" hangingPunct="0">
              <a:spcBef>
                <a:spcPts val="0"/>
              </a:spcBef>
              <a:spcAft>
                <a:spcPts val="1200"/>
              </a:spcAft>
            </a:pPr>
            <a:r>
              <a:rPr lang="de-DE" sz="2400" dirty="0">
                <a:solidFill>
                  <a:srgbClr val="003399"/>
                </a:solidFill>
                <a:latin typeface="Calibri" pitchFamily="34" charset="0"/>
              </a:rPr>
              <a:t>Zöliakie: 0,5% </a:t>
            </a:r>
            <a:r>
              <a:rPr lang="de-DE" sz="2400" dirty="0" smtClean="0">
                <a:solidFill>
                  <a:srgbClr val="003399"/>
                </a:solidFill>
                <a:latin typeface="Calibri" pitchFamily="34" charset="0"/>
              </a:rPr>
              <a:t> </a:t>
            </a:r>
            <a:br>
              <a:rPr lang="de-DE" sz="2400" dirty="0" smtClean="0">
                <a:solidFill>
                  <a:srgbClr val="003399"/>
                </a:solidFill>
                <a:latin typeface="Calibri" pitchFamily="34" charset="0"/>
              </a:rPr>
            </a:br>
            <a:r>
              <a:rPr lang="de-DE" sz="1600" dirty="0" smtClean="0">
                <a:solidFill>
                  <a:srgbClr val="003399"/>
                </a:solidFill>
                <a:latin typeface="Calibri" pitchFamily="34" charset="0"/>
              </a:rPr>
              <a:t>hohe Dunkelziffer von asymptomatischen Patienten</a:t>
            </a:r>
            <a:endParaRPr lang="de-CH" sz="1600" dirty="0">
              <a:solidFill>
                <a:srgbClr val="003399"/>
              </a:solidFill>
              <a:latin typeface="Calibri" pitchFamily="34" charset="0"/>
            </a:endParaRPr>
          </a:p>
          <a:p>
            <a:pPr algn="ctr" eaLnBrk="0" hangingPunct="0">
              <a:spcBef>
                <a:spcPts val="0"/>
              </a:spcBef>
              <a:spcAft>
                <a:spcPts val="1200"/>
              </a:spcAft>
            </a:pPr>
            <a:r>
              <a:rPr lang="de-DE" sz="2400" dirty="0">
                <a:solidFill>
                  <a:srgbClr val="003399"/>
                </a:solidFill>
                <a:latin typeface="Calibri" pitchFamily="34" charset="0"/>
              </a:rPr>
              <a:t>Histamin-Intoleranz: 1 - 2</a:t>
            </a:r>
            <a:r>
              <a:rPr lang="de-DE" sz="2400" dirty="0" smtClean="0">
                <a:solidFill>
                  <a:srgbClr val="003399"/>
                </a:solidFill>
                <a:latin typeface="Calibri" pitchFamily="34" charset="0"/>
              </a:rPr>
              <a:t>%</a:t>
            </a:r>
          </a:p>
          <a:p>
            <a:pPr algn="ctr" eaLnBrk="0" hangingPunct="0">
              <a:spcBef>
                <a:spcPts val="0"/>
              </a:spcBef>
              <a:spcAft>
                <a:spcPts val="1200"/>
              </a:spcAft>
            </a:pPr>
            <a:r>
              <a:rPr lang="de-DE" sz="2400" dirty="0" smtClean="0">
                <a:solidFill>
                  <a:srgbClr val="003399"/>
                </a:solidFill>
                <a:latin typeface="Calibri" pitchFamily="34" charset="0"/>
              </a:rPr>
              <a:t>Lebensmittelallergie</a:t>
            </a:r>
            <a:r>
              <a:rPr lang="de-DE" sz="2400" dirty="0">
                <a:solidFill>
                  <a:srgbClr val="003399"/>
                </a:solidFill>
                <a:latin typeface="Calibri" pitchFamily="34" charset="0"/>
              </a:rPr>
              <a:t>: 3 - 5% </a:t>
            </a:r>
            <a:endParaRPr lang="de-DE" sz="2400" dirty="0" smtClean="0">
              <a:solidFill>
                <a:srgbClr val="003399"/>
              </a:solidFill>
              <a:latin typeface="Calibri" pitchFamily="34" charset="0"/>
            </a:endParaRPr>
          </a:p>
          <a:p>
            <a:pPr algn="ctr" eaLnBrk="0" hangingPunct="0">
              <a:spcBef>
                <a:spcPts val="0"/>
              </a:spcBef>
              <a:spcAft>
                <a:spcPts val="1200"/>
              </a:spcAft>
            </a:pPr>
            <a:r>
              <a:rPr lang="de-DE" sz="2400" dirty="0" smtClean="0">
                <a:solidFill>
                  <a:srgbClr val="003399"/>
                </a:solidFill>
                <a:latin typeface="Calibri" pitchFamily="34" charset="0"/>
              </a:rPr>
              <a:t>Fruktose-Malabsorption</a:t>
            </a:r>
            <a:r>
              <a:rPr lang="de-DE" sz="2400" dirty="0">
                <a:solidFill>
                  <a:srgbClr val="003399"/>
                </a:solidFill>
                <a:latin typeface="Calibri" pitchFamily="34" charset="0"/>
              </a:rPr>
              <a:t>: 5 -7</a:t>
            </a:r>
            <a:r>
              <a:rPr lang="de-DE" sz="2400" dirty="0" smtClean="0">
                <a:solidFill>
                  <a:srgbClr val="003399"/>
                </a:solidFill>
                <a:latin typeface="Calibri" pitchFamily="34" charset="0"/>
              </a:rPr>
              <a:t>%</a:t>
            </a:r>
            <a:br>
              <a:rPr lang="de-DE" sz="2400" dirty="0" smtClean="0">
                <a:solidFill>
                  <a:srgbClr val="003399"/>
                </a:solidFill>
                <a:latin typeface="Calibri" pitchFamily="34" charset="0"/>
              </a:rPr>
            </a:br>
            <a:r>
              <a:rPr lang="de-DE" sz="1600" dirty="0" smtClean="0">
                <a:solidFill>
                  <a:srgbClr val="003399"/>
                </a:solidFill>
                <a:latin typeface="Calibri" pitchFamily="34" charset="0"/>
              </a:rPr>
              <a:t>Symptomatik oft nicht stark ausgeprägt!</a:t>
            </a:r>
          </a:p>
          <a:p>
            <a:pPr algn="ctr" eaLnBrk="0" hangingPunct="0">
              <a:spcBef>
                <a:spcPts val="0"/>
              </a:spcBef>
              <a:spcAft>
                <a:spcPts val="1200"/>
              </a:spcAft>
            </a:pPr>
            <a:r>
              <a:rPr lang="de-DE" sz="2400" dirty="0" smtClean="0">
                <a:solidFill>
                  <a:srgbClr val="003399"/>
                </a:solidFill>
                <a:latin typeface="Calibri" pitchFamily="34" charset="0"/>
              </a:rPr>
              <a:t>Laktose-Intoleranz</a:t>
            </a:r>
            <a:r>
              <a:rPr lang="de-DE" sz="2400" dirty="0">
                <a:solidFill>
                  <a:srgbClr val="003399"/>
                </a:solidFill>
                <a:latin typeface="Calibri" pitchFamily="34" charset="0"/>
              </a:rPr>
              <a:t>: 10 – 30</a:t>
            </a:r>
            <a:r>
              <a:rPr lang="de-DE" sz="2400" dirty="0" smtClean="0">
                <a:solidFill>
                  <a:srgbClr val="003399"/>
                </a:solidFill>
                <a:latin typeface="Calibri" pitchFamily="34" charset="0"/>
              </a:rPr>
              <a:t>%</a:t>
            </a:r>
            <a:br>
              <a:rPr lang="de-DE" sz="2400" dirty="0" smtClean="0">
                <a:solidFill>
                  <a:srgbClr val="003399"/>
                </a:solidFill>
                <a:latin typeface="Calibri" pitchFamily="34" charset="0"/>
              </a:rPr>
            </a:br>
            <a:r>
              <a:rPr lang="de-DE" sz="1600" dirty="0" smtClean="0">
                <a:solidFill>
                  <a:srgbClr val="003399"/>
                </a:solidFill>
                <a:latin typeface="Calibri" pitchFamily="34" charset="0"/>
              </a:rPr>
              <a:t>Gefahr von </a:t>
            </a:r>
            <a:r>
              <a:rPr lang="de-DE" sz="1600" dirty="0" err="1" smtClean="0">
                <a:solidFill>
                  <a:srgbClr val="003399"/>
                </a:solidFill>
                <a:latin typeface="Calibri" pitchFamily="34" charset="0"/>
              </a:rPr>
              <a:t>Ca</a:t>
            </a:r>
            <a:r>
              <a:rPr lang="de-DE" sz="1600" dirty="0" smtClean="0">
                <a:solidFill>
                  <a:srgbClr val="003399"/>
                </a:solidFill>
                <a:latin typeface="Calibri" pitchFamily="34" charset="0"/>
              </a:rPr>
              <a:t>-Mangel!</a:t>
            </a:r>
            <a:endParaRPr lang="de-DE" sz="1600" dirty="0">
              <a:solidFill>
                <a:srgbClr val="003399"/>
              </a:solidFill>
              <a:latin typeface="Calibri" pitchFamily="34" charset="0"/>
            </a:endParaRPr>
          </a:p>
        </p:txBody>
      </p:sp>
      <p:sp>
        <p:nvSpPr>
          <p:cNvPr id="1029" name="Rectangle 4"/>
          <p:cNvSpPr>
            <a:spLocks noChangeArrowheads="1"/>
          </p:cNvSpPr>
          <p:nvPr/>
        </p:nvSpPr>
        <p:spPr bwMode="auto">
          <a:xfrm>
            <a:off x="251520" y="404813"/>
            <a:ext cx="8712968" cy="861774"/>
          </a:xfrm>
          <a:prstGeom prst="rect">
            <a:avLst/>
          </a:prstGeom>
          <a:noFill/>
          <a:ln w="38100">
            <a:noFill/>
            <a:miter lim="800000"/>
            <a:headEnd/>
            <a:tailEnd/>
          </a:ln>
        </p:spPr>
        <p:txBody>
          <a:bodyPr wrap="square">
            <a:spAutoFit/>
          </a:bodyPr>
          <a:lstStyle/>
          <a:p>
            <a:pPr algn="ctr" eaLnBrk="0" hangingPunct="0"/>
            <a:r>
              <a:rPr lang="de-CH" sz="3400" dirty="0" smtClean="0">
                <a:solidFill>
                  <a:schemeClr val="accent2"/>
                </a:solidFill>
                <a:latin typeface="Calibri" pitchFamily="34" charset="0"/>
                <a:ea typeface="+mj-ea"/>
                <a:cs typeface="Arial" charset="0"/>
              </a:rPr>
              <a:t>Nahrungsmittelintoleranzen</a:t>
            </a:r>
            <a:br>
              <a:rPr lang="de-CH" sz="3400" dirty="0" smtClean="0">
                <a:solidFill>
                  <a:schemeClr val="accent2"/>
                </a:solidFill>
                <a:latin typeface="Calibri" pitchFamily="34" charset="0"/>
                <a:ea typeface="+mj-ea"/>
                <a:cs typeface="Arial" charset="0"/>
              </a:rPr>
            </a:br>
            <a:r>
              <a:rPr lang="de-CH" sz="1600" dirty="0" smtClean="0">
                <a:solidFill>
                  <a:schemeClr val="accent2"/>
                </a:solidFill>
                <a:latin typeface="Calibri" pitchFamily="34" charset="0"/>
                <a:ea typeface="+mj-ea"/>
                <a:cs typeface="Arial" charset="0"/>
              </a:rPr>
              <a:t>Zunahme mit dem Alter!</a:t>
            </a:r>
            <a:endParaRPr lang="de-CH" sz="1600" dirty="0">
              <a:solidFill>
                <a:schemeClr val="accent2"/>
              </a:solidFill>
              <a:latin typeface="Calibri" pitchFamily="34" charset="0"/>
              <a:ea typeface="+mj-ea"/>
              <a:cs typeface="Arial" charset="0"/>
            </a:endParaRPr>
          </a:p>
        </p:txBody>
      </p:sp>
    </p:spTree>
    <p:extLst>
      <p:ext uri="{BB962C8B-B14F-4D97-AF65-F5344CB8AC3E}">
        <p14:creationId xmlns:p14="http://schemas.microsoft.com/office/powerpoint/2010/main" val="256441461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Box 5"/>
          <p:cNvSpPr txBox="1">
            <a:spLocks noChangeArrowheads="1"/>
          </p:cNvSpPr>
          <p:nvPr/>
        </p:nvSpPr>
        <p:spPr bwMode="auto">
          <a:xfrm>
            <a:off x="-1" y="44624"/>
            <a:ext cx="8317731" cy="1323439"/>
          </a:xfrm>
          <a:prstGeom prst="rect">
            <a:avLst/>
          </a:prstGeom>
          <a:noFill/>
          <a:ln w="9525">
            <a:noFill/>
            <a:miter lim="800000"/>
            <a:headEnd/>
            <a:tailEnd/>
          </a:ln>
        </p:spPr>
        <p:txBody>
          <a:bodyPr wrap="square">
            <a:spAutoFit/>
          </a:bodyPr>
          <a:lstStyle/>
          <a:p>
            <a:pPr algn="ctr"/>
            <a:r>
              <a:rPr lang="de-AT" sz="4000" dirty="0">
                <a:solidFill>
                  <a:schemeClr val="accent2"/>
                </a:solidFill>
                <a:latin typeface="Calibri" pitchFamily="34" charset="0"/>
                <a:ea typeface="+mj-ea"/>
                <a:cs typeface="Arial" charset="0"/>
              </a:rPr>
              <a:t>Woher kommt Zöliakie </a:t>
            </a:r>
            <a:r>
              <a:rPr lang="de-AT" sz="4000" dirty="0" smtClean="0">
                <a:solidFill>
                  <a:schemeClr val="accent2"/>
                </a:solidFill>
                <a:latin typeface="Calibri" pitchFamily="34" charset="0"/>
                <a:ea typeface="+mj-ea"/>
                <a:cs typeface="Arial" charset="0"/>
              </a:rPr>
              <a:t/>
            </a:r>
            <a:br>
              <a:rPr lang="de-AT" sz="4000" dirty="0" smtClean="0">
                <a:solidFill>
                  <a:schemeClr val="accent2"/>
                </a:solidFill>
                <a:latin typeface="Calibri" pitchFamily="34" charset="0"/>
                <a:ea typeface="+mj-ea"/>
                <a:cs typeface="Arial" charset="0"/>
              </a:rPr>
            </a:br>
            <a:r>
              <a:rPr lang="de-AT" sz="4000" dirty="0" smtClean="0">
                <a:solidFill>
                  <a:schemeClr val="accent2"/>
                </a:solidFill>
                <a:latin typeface="Calibri" pitchFamily="34" charset="0"/>
                <a:ea typeface="+mj-ea"/>
                <a:cs typeface="Arial" charset="0"/>
              </a:rPr>
              <a:t> </a:t>
            </a:r>
            <a:r>
              <a:rPr lang="de-AT" sz="4000" dirty="0">
                <a:solidFill>
                  <a:schemeClr val="accent2"/>
                </a:solidFill>
                <a:latin typeface="Calibri" pitchFamily="34" charset="0"/>
                <a:ea typeface="+mj-ea"/>
                <a:cs typeface="Arial" charset="0"/>
              </a:rPr>
              <a:t>Evolutionäre Aspekte</a:t>
            </a:r>
          </a:p>
        </p:txBody>
      </p:sp>
      <p:sp>
        <p:nvSpPr>
          <p:cNvPr id="7172" name="TextBox 4"/>
          <p:cNvSpPr txBox="1">
            <a:spLocks noChangeArrowheads="1"/>
          </p:cNvSpPr>
          <p:nvPr/>
        </p:nvSpPr>
        <p:spPr bwMode="auto">
          <a:xfrm>
            <a:off x="179512" y="1628800"/>
            <a:ext cx="4968552" cy="1908215"/>
          </a:xfrm>
          <a:prstGeom prst="rect">
            <a:avLst/>
          </a:prstGeom>
          <a:noFill/>
          <a:ln w="9525">
            <a:noFill/>
            <a:miter lim="800000"/>
            <a:headEnd/>
            <a:tailEnd/>
          </a:ln>
        </p:spPr>
        <p:txBody>
          <a:bodyPr wrap="square">
            <a:spAutoFit/>
          </a:bodyPr>
          <a:lstStyle/>
          <a:p>
            <a:r>
              <a:rPr lang="de-AT" dirty="0" smtClean="0">
                <a:latin typeface="Calibri" pitchFamily="34" charset="0"/>
              </a:rPr>
              <a:t>Beginn des Ackerbaus im Neolithikum </a:t>
            </a:r>
          </a:p>
          <a:p>
            <a:r>
              <a:rPr lang="de-AT" dirty="0" smtClean="0">
                <a:latin typeface="Calibri" pitchFamily="34" charset="0"/>
              </a:rPr>
              <a:t>(10 000 – 9000 v. Chr.)</a:t>
            </a:r>
          </a:p>
          <a:p>
            <a:endParaRPr lang="de-AT" sz="500" dirty="0" smtClean="0">
              <a:latin typeface="Calibri" pitchFamily="34" charset="0"/>
            </a:endParaRPr>
          </a:p>
          <a:p>
            <a:r>
              <a:rPr lang="de-AT" dirty="0" smtClean="0">
                <a:latin typeface="Calibri" pitchFamily="34" charset="0"/>
              </a:rPr>
              <a:t>Selektion auf hohen Gehalt an Gluten – bessere Backeigenschaften</a:t>
            </a:r>
            <a:endParaRPr lang="de-AT" dirty="0">
              <a:latin typeface="Calibri" pitchFamily="34" charset="0"/>
            </a:endParaRPr>
          </a:p>
          <a:p>
            <a:endParaRPr lang="de-AT" sz="500" dirty="0">
              <a:latin typeface="Calibri" pitchFamily="34" charset="0"/>
            </a:endParaRPr>
          </a:p>
          <a:p>
            <a:r>
              <a:rPr lang="de-AT" dirty="0" smtClean="0">
                <a:latin typeface="Calibri" pitchFamily="34" charset="0"/>
              </a:rPr>
              <a:t>Geringe Frequenz des HLA-DQ2/8 </a:t>
            </a:r>
            <a:r>
              <a:rPr lang="de-AT" dirty="0" err="1" smtClean="0">
                <a:latin typeface="Calibri" pitchFamily="34" charset="0"/>
              </a:rPr>
              <a:t>Serotyps</a:t>
            </a:r>
            <a:r>
              <a:rPr lang="de-AT" dirty="0" smtClean="0">
                <a:latin typeface="Calibri" pitchFamily="34" charset="0"/>
              </a:rPr>
              <a:t> in der lokalen Bevölkerung</a:t>
            </a:r>
            <a:endParaRPr lang="de-AT" dirty="0">
              <a:latin typeface="Calibri" pitchFamily="34" charset="0"/>
            </a:endParaRPr>
          </a:p>
        </p:txBody>
      </p:sp>
      <p:sp>
        <p:nvSpPr>
          <p:cNvPr id="7" name="TextBox 6"/>
          <p:cNvSpPr txBox="1"/>
          <p:nvPr/>
        </p:nvSpPr>
        <p:spPr>
          <a:xfrm>
            <a:off x="139551" y="4422011"/>
            <a:ext cx="6336704"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fontAlgn="auto">
              <a:spcBef>
                <a:spcPts val="0"/>
              </a:spcBef>
              <a:spcAft>
                <a:spcPts val="0"/>
              </a:spcAft>
              <a:defRPr/>
            </a:pPr>
            <a:r>
              <a:rPr lang="de-AT" u="sng" dirty="0" smtClean="0"/>
              <a:t>Unterschiedliche Krankheitsvorkommen</a:t>
            </a:r>
            <a:r>
              <a:rPr lang="de-AT" dirty="0" smtClean="0"/>
              <a:t>:</a:t>
            </a:r>
            <a:endParaRPr lang="de-AT" dirty="0"/>
          </a:p>
          <a:p>
            <a:pPr fontAlgn="auto">
              <a:spcBef>
                <a:spcPts val="0"/>
              </a:spcBef>
              <a:spcAft>
                <a:spcPts val="0"/>
              </a:spcAft>
              <a:defRPr/>
            </a:pPr>
            <a:endParaRPr lang="de-AT" dirty="0"/>
          </a:p>
          <a:p>
            <a:pPr fontAlgn="auto">
              <a:spcBef>
                <a:spcPts val="0"/>
              </a:spcBef>
              <a:spcAft>
                <a:spcPts val="0"/>
              </a:spcAft>
              <a:defRPr/>
            </a:pPr>
            <a:r>
              <a:rPr lang="de-AT" dirty="0" smtClean="0"/>
              <a:t>Europa: </a:t>
            </a:r>
            <a:r>
              <a:rPr lang="de-AT" dirty="0"/>
              <a:t>0.5-1%</a:t>
            </a:r>
          </a:p>
          <a:p>
            <a:pPr fontAlgn="auto">
              <a:spcBef>
                <a:spcPts val="0"/>
              </a:spcBef>
              <a:spcAft>
                <a:spcPts val="0"/>
              </a:spcAft>
              <a:defRPr/>
            </a:pPr>
            <a:r>
              <a:rPr lang="de-AT" dirty="0"/>
              <a:t>Punjab: 1.5% </a:t>
            </a:r>
            <a:r>
              <a:rPr lang="de-AT" dirty="0" smtClean="0"/>
              <a:t>(‚Sommerdurchfall‘)</a:t>
            </a:r>
            <a:endParaRPr lang="de-AT" dirty="0"/>
          </a:p>
          <a:p>
            <a:pPr fontAlgn="auto">
              <a:spcBef>
                <a:spcPts val="0"/>
              </a:spcBef>
              <a:spcAft>
                <a:spcPts val="0"/>
              </a:spcAft>
              <a:defRPr/>
            </a:pPr>
            <a:r>
              <a:rPr lang="de-AT" dirty="0" err="1" smtClean="0"/>
              <a:t>Sahraui</a:t>
            </a:r>
            <a:r>
              <a:rPr lang="de-AT" dirty="0" smtClean="0"/>
              <a:t> Volksgruppe: 5.6</a:t>
            </a:r>
            <a:r>
              <a:rPr lang="de-AT" dirty="0"/>
              <a:t>%</a:t>
            </a:r>
          </a:p>
          <a:p>
            <a:pPr fontAlgn="auto">
              <a:spcBef>
                <a:spcPts val="0"/>
              </a:spcBef>
              <a:spcAft>
                <a:spcPts val="0"/>
              </a:spcAft>
              <a:defRPr/>
            </a:pPr>
            <a:endParaRPr lang="de-AT" dirty="0"/>
          </a:p>
          <a:p>
            <a:pPr fontAlgn="auto">
              <a:spcBef>
                <a:spcPts val="0"/>
              </a:spcBef>
              <a:spcAft>
                <a:spcPts val="0"/>
              </a:spcAft>
              <a:defRPr/>
            </a:pPr>
            <a:r>
              <a:rPr lang="de-AT" dirty="0" smtClean="0"/>
              <a:t>China: </a:t>
            </a:r>
            <a:r>
              <a:rPr lang="de-AT" dirty="0"/>
              <a:t>15% </a:t>
            </a:r>
            <a:r>
              <a:rPr lang="de-AT" dirty="0" smtClean="0"/>
              <a:t>der Patienten mit chronischem Durchfall</a:t>
            </a:r>
            <a:endParaRPr lang="de-AT" dirty="0"/>
          </a:p>
        </p:txBody>
      </p:sp>
      <p:sp>
        <p:nvSpPr>
          <p:cNvPr id="7175" name="TextBox 8"/>
          <p:cNvSpPr txBox="1">
            <a:spLocks noChangeArrowheads="1"/>
          </p:cNvSpPr>
          <p:nvPr/>
        </p:nvSpPr>
        <p:spPr bwMode="auto">
          <a:xfrm>
            <a:off x="169365" y="6580294"/>
            <a:ext cx="3095625" cy="215900"/>
          </a:xfrm>
          <a:prstGeom prst="rect">
            <a:avLst/>
          </a:prstGeom>
          <a:noFill/>
          <a:ln w="9525">
            <a:noFill/>
            <a:miter lim="800000"/>
            <a:headEnd/>
            <a:tailEnd/>
          </a:ln>
        </p:spPr>
        <p:txBody>
          <a:bodyPr>
            <a:spAutoFit/>
          </a:bodyPr>
          <a:lstStyle/>
          <a:p>
            <a:r>
              <a:rPr lang="de-AT" sz="800" dirty="0" smtClean="0">
                <a:latin typeface="Calibri" pitchFamily="34" charset="0"/>
              </a:rPr>
              <a:t>Daten von </a:t>
            </a:r>
            <a:r>
              <a:rPr lang="de-AT" sz="800" dirty="0" err="1" smtClean="0">
                <a:latin typeface="Calibri" pitchFamily="34" charset="0"/>
              </a:rPr>
              <a:t>Accomando</a:t>
            </a:r>
            <a:r>
              <a:rPr lang="de-AT" sz="800" dirty="0">
                <a:latin typeface="Calibri" pitchFamily="34" charset="0"/>
              </a:rPr>
              <a:t>, 2004, </a:t>
            </a:r>
            <a:r>
              <a:rPr lang="en-US" sz="800" i="1" dirty="0">
                <a:latin typeface="Calibri" pitchFamily="34" charset="0"/>
              </a:rPr>
              <a:t>Digestive and Liver Disease</a:t>
            </a:r>
            <a:endParaRPr lang="de-AT" sz="800" i="1" dirty="0">
              <a:latin typeface="Calibri" pitchFamily="34" charset="0"/>
            </a:endParaRPr>
          </a:p>
        </p:txBody>
      </p:sp>
    </p:spTree>
    <p:extLst>
      <p:ext uri="{BB962C8B-B14F-4D97-AF65-F5344CB8AC3E}">
        <p14:creationId xmlns:p14="http://schemas.microsoft.com/office/powerpoint/2010/main" val="2982733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408386289"/>
              </p:ext>
            </p:extLst>
          </p:nvPr>
        </p:nvGraphicFramePr>
        <p:xfrm>
          <a:off x="323528" y="5949280"/>
          <a:ext cx="8424936" cy="495300"/>
        </p:xfrm>
        <a:graphic>
          <a:graphicData uri="http://schemas.openxmlformats.org/drawingml/2006/table">
            <a:tbl>
              <a:tblPr/>
              <a:tblGrid>
                <a:gridCol w="8424936"/>
              </a:tblGrid>
              <a:tr h="0">
                <a:tc>
                  <a:txBody>
                    <a:bodyPr/>
                    <a:lstStyle/>
                    <a:p>
                      <a:pPr algn="ctr"/>
                      <a:r>
                        <a:rPr lang="de-DE" sz="2000" b="1" dirty="0">
                          <a:effectLst/>
                        </a:rPr>
                        <a:t> </a:t>
                      </a:r>
                      <a:r>
                        <a:rPr lang="de-DE" sz="2000" b="1" dirty="0">
                          <a:solidFill>
                            <a:srgbClr val="FFFF00"/>
                          </a:solidFill>
                          <a:effectLst/>
                        </a:rPr>
                        <a:t>WICHTIG:   Keine </a:t>
                      </a:r>
                      <a:r>
                        <a:rPr lang="de-DE" sz="2000" b="1" dirty="0" err="1">
                          <a:solidFill>
                            <a:srgbClr val="FFFF00"/>
                          </a:solidFill>
                          <a:effectLst/>
                        </a:rPr>
                        <a:t>glutenfreie</a:t>
                      </a:r>
                      <a:r>
                        <a:rPr lang="de-DE" sz="2000" b="1" dirty="0">
                          <a:solidFill>
                            <a:srgbClr val="FFFF00"/>
                          </a:solidFill>
                          <a:effectLst/>
                        </a:rPr>
                        <a:t> Diät vor der endgültigen Diagnose!</a:t>
                      </a:r>
                      <a:endParaRPr lang="de-DE" sz="2000" dirty="0">
                        <a:solidFill>
                          <a:srgbClr val="FFFF00"/>
                        </a:solidFill>
                        <a:effectLst/>
                      </a:endParaRPr>
                    </a:p>
                  </a:txBody>
                  <a:tcPr marL="95250" marR="95250" marT="95250" marB="95250" anchor="ctr">
                    <a:lnL>
                      <a:noFill/>
                    </a:lnL>
                    <a:lnR>
                      <a:noFill/>
                    </a:lnR>
                    <a:lnT>
                      <a:noFill/>
                    </a:lnT>
                    <a:lnB>
                      <a:noFill/>
                    </a:lnB>
                    <a:solidFill>
                      <a:srgbClr val="C00000"/>
                    </a:solidFill>
                  </a:tcPr>
                </a:tc>
              </a:tr>
            </a:tbl>
          </a:graphicData>
        </a:graphic>
      </p:graphicFrame>
      <p:sp>
        <p:nvSpPr>
          <p:cNvPr id="3" name="Rectangle 1"/>
          <p:cNvSpPr>
            <a:spLocks noChangeArrowheads="1"/>
          </p:cNvSpPr>
          <p:nvPr/>
        </p:nvSpPr>
        <p:spPr bwMode="auto">
          <a:xfrm>
            <a:off x="251520" y="2044298"/>
            <a:ext cx="856895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1800" b="0" i="0" u="none" strike="noStrike" cap="none" normalizeH="0" baseline="0" dirty="0" smtClean="0">
                <a:ln>
                  <a:noFill/>
                </a:ln>
                <a:solidFill>
                  <a:schemeClr val="tx1"/>
                </a:solidFill>
                <a:effectLst/>
                <a:latin typeface="Calibri" pitchFamily="34" charset="0"/>
                <a:cs typeface="Calibri" pitchFamily="34" charset="0"/>
              </a:rPr>
              <a:t>Blutbild, Blutgerinnung, Eisen, Gesamteiweiß, Kalzium und Phosphatspiegel im Serum, eventuell zusätzlich Folsäure, Vitamin B 12 und Vitamin D. </a:t>
            </a:r>
            <a:br>
              <a:rPr kumimoji="0" lang="de-DE" sz="1800" b="0" i="0" u="none" strike="noStrike" cap="none" normalizeH="0" baseline="0" dirty="0" smtClean="0">
                <a:ln>
                  <a:noFill/>
                </a:ln>
                <a:solidFill>
                  <a:schemeClr val="tx1"/>
                </a:solidFill>
                <a:effectLst/>
                <a:latin typeface="Calibri" pitchFamily="34" charset="0"/>
                <a:cs typeface="Calibri" pitchFamily="34" charset="0"/>
              </a:rPr>
            </a:br>
            <a:r>
              <a:rPr kumimoji="0" lang="de-DE" sz="1800" b="0" i="1" u="none" strike="noStrike" cap="none" normalizeH="0" baseline="0" dirty="0" smtClean="0">
                <a:ln>
                  <a:noFill/>
                </a:ln>
                <a:solidFill>
                  <a:schemeClr val="tx1"/>
                </a:solidFill>
                <a:effectLst/>
                <a:latin typeface="Calibri" pitchFamily="34" charset="0"/>
                <a:cs typeface="Calibri" pitchFamily="34" charset="0"/>
              </a:rPr>
              <a:t>Diese Werte können in jedem Labor bestimmt werden.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1800" b="0" i="0" u="none" strike="noStrike" cap="none" normalizeH="0" baseline="0" dirty="0" err="1" smtClean="0">
                <a:ln>
                  <a:noFill/>
                </a:ln>
                <a:solidFill>
                  <a:schemeClr val="tx1"/>
                </a:solidFill>
                <a:effectLst/>
                <a:latin typeface="Calibri" pitchFamily="34" charset="0"/>
                <a:cs typeface="Calibri" pitchFamily="34" charset="0"/>
              </a:rPr>
              <a:t>Tissue</a:t>
            </a:r>
            <a:r>
              <a:rPr kumimoji="0" lang="de-DE" sz="1800" b="0" i="0" u="none" strike="noStrike" cap="none" normalizeH="0" baseline="0" dirty="0" smtClean="0">
                <a:ln>
                  <a:noFill/>
                </a:ln>
                <a:solidFill>
                  <a:schemeClr val="tx1"/>
                </a:solidFill>
                <a:effectLst/>
                <a:latin typeface="Calibri" pitchFamily="34" charset="0"/>
                <a:cs typeface="Calibri" pitchFamily="34" charset="0"/>
              </a:rPr>
              <a:t>-Transglutaminase-Antikörper  (</a:t>
            </a:r>
            <a:r>
              <a:rPr kumimoji="0" lang="de-DE" sz="1800" b="0" i="0" u="none" strike="noStrike" cap="none" normalizeH="0" baseline="0" dirty="0" err="1" smtClean="0">
                <a:ln>
                  <a:noFill/>
                </a:ln>
                <a:solidFill>
                  <a:schemeClr val="tx1"/>
                </a:solidFill>
                <a:effectLst/>
                <a:latin typeface="Calibri" pitchFamily="34" charset="0"/>
                <a:cs typeface="Calibri" pitchFamily="34" charset="0"/>
              </a:rPr>
              <a:t>tTG</a:t>
            </a:r>
            <a:r>
              <a:rPr kumimoji="0" lang="de-DE" sz="1800" b="0" i="0" u="none" strike="noStrike" cap="none" normalizeH="0" baseline="0" dirty="0" smtClean="0">
                <a:ln>
                  <a:noFill/>
                </a:ln>
                <a:solidFill>
                  <a:schemeClr val="tx1"/>
                </a:solidFill>
                <a:effectLst/>
                <a:latin typeface="Calibri" pitchFamily="34" charset="0"/>
                <a:cs typeface="Calibri" pitchFamily="34" charset="0"/>
              </a:rPr>
              <a:t>) oder </a:t>
            </a:r>
            <a:r>
              <a:rPr kumimoji="0" lang="de-DE" sz="1800" b="0" i="0" u="none" strike="noStrike" cap="none" normalizeH="0" baseline="0" dirty="0" err="1" smtClean="0">
                <a:ln>
                  <a:noFill/>
                </a:ln>
                <a:solidFill>
                  <a:schemeClr val="tx1"/>
                </a:solidFill>
                <a:effectLst/>
                <a:latin typeface="Calibri" pitchFamily="34" charset="0"/>
                <a:cs typeface="Calibri" pitchFamily="34" charset="0"/>
              </a:rPr>
              <a:t>endomysiale</a:t>
            </a:r>
            <a:r>
              <a:rPr kumimoji="0" lang="de-DE" sz="1800" b="0" i="0" u="none" strike="noStrike" cap="none" normalizeH="0" baseline="0" dirty="0" smtClean="0">
                <a:ln>
                  <a:noFill/>
                </a:ln>
                <a:solidFill>
                  <a:schemeClr val="tx1"/>
                </a:solidFill>
                <a:effectLst/>
                <a:latin typeface="Calibri" pitchFamily="34" charset="0"/>
                <a:cs typeface="Calibri" pitchFamily="34" charset="0"/>
              </a:rPr>
              <a:t> Antikörper (EMA), bei sehr jungen Kindern evtl. auch </a:t>
            </a:r>
            <a:r>
              <a:rPr kumimoji="0" lang="de-DE" sz="1800" b="0" i="0" u="none" strike="noStrike" cap="none" normalizeH="0" baseline="0" dirty="0" err="1" smtClean="0">
                <a:ln>
                  <a:noFill/>
                </a:ln>
                <a:solidFill>
                  <a:schemeClr val="tx1"/>
                </a:solidFill>
                <a:effectLst/>
                <a:latin typeface="Calibri" pitchFamily="34" charset="0"/>
                <a:cs typeface="Calibri" pitchFamily="34" charset="0"/>
              </a:rPr>
              <a:t>Antigliadin</a:t>
            </a:r>
            <a:r>
              <a:rPr kumimoji="0" lang="de-DE" sz="1800" b="0" i="0" u="none" strike="noStrike" cap="none" normalizeH="0" baseline="0" dirty="0" smtClean="0">
                <a:ln>
                  <a:noFill/>
                </a:ln>
                <a:solidFill>
                  <a:schemeClr val="tx1"/>
                </a:solidFill>
                <a:effectLst/>
                <a:latin typeface="Calibri" pitchFamily="34" charset="0"/>
                <a:cs typeface="Calibri" pitchFamily="34" charset="0"/>
              </a:rPr>
              <a:t>-Antikörper. </a:t>
            </a:r>
            <a:br>
              <a:rPr kumimoji="0" lang="de-DE" sz="1800" b="0" i="0" u="none" strike="noStrike" cap="none" normalizeH="0" baseline="0" dirty="0" smtClean="0">
                <a:ln>
                  <a:noFill/>
                </a:ln>
                <a:solidFill>
                  <a:schemeClr val="tx1"/>
                </a:solidFill>
                <a:effectLst/>
                <a:latin typeface="Calibri" pitchFamily="34" charset="0"/>
                <a:cs typeface="Calibri" pitchFamily="34" charset="0"/>
              </a:rPr>
            </a:br>
            <a:r>
              <a:rPr kumimoji="0" lang="de-DE" sz="1800" b="0" i="1" u="none" strike="noStrike" cap="none" normalizeH="0" baseline="0" dirty="0" smtClean="0">
                <a:ln>
                  <a:noFill/>
                </a:ln>
                <a:solidFill>
                  <a:schemeClr val="tx1"/>
                </a:solidFill>
                <a:effectLst/>
                <a:latin typeface="Calibri" pitchFamily="34" charset="0"/>
                <a:cs typeface="Calibri" pitchFamily="34" charset="0"/>
              </a:rPr>
              <a:t>Nicht alle Labors sind auf Antikörper-Bestimmungen spezialisiert.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de-DE" sz="1800" b="0" i="0" u="none" strike="noStrike" cap="none" normalizeH="0" baseline="0" dirty="0" smtClean="0">
                <a:ln>
                  <a:noFill/>
                </a:ln>
                <a:solidFill>
                  <a:schemeClr val="tx1"/>
                </a:solidFill>
                <a:effectLst/>
                <a:latin typeface="Calibri" pitchFamily="34" charset="0"/>
                <a:cs typeface="Calibri" pitchFamily="34" charset="0"/>
              </a:rPr>
              <a:t>Gastroskopie (Magenspiegelung) mit </a:t>
            </a:r>
            <a:r>
              <a:rPr kumimoji="0" lang="de-DE" sz="1800" b="0" i="0" u="none" strike="noStrike" cap="none" normalizeH="0" baseline="0" dirty="0" err="1" smtClean="0">
                <a:ln>
                  <a:noFill/>
                </a:ln>
                <a:solidFill>
                  <a:schemeClr val="tx1"/>
                </a:solidFill>
                <a:effectLst/>
                <a:latin typeface="Calibri" pitchFamily="34" charset="0"/>
                <a:cs typeface="Calibri" pitchFamily="34" charset="0"/>
              </a:rPr>
              <a:t>Duodenalbiopsie</a:t>
            </a:r>
            <a:r>
              <a:rPr kumimoji="0" lang="de-DE" sz="1800" b="0" i="0" u="none" strike="noStrike" cap="none" normalizeH="0" baseline="0" dirty="0" smtClean="0">
                <a:ln>
                  <a:noFill/>
                </a:ln>
                <a:solidFill>
                  <a:schemeClr val="tx1"/>
                </a:solidFill>
                <a:effectLst/>
                <a:latin typeface="Calibri" pitchFamily="34" charset="0"/>
                <a:cs typeface="Calibri" pitchFamily="34" charset="0"/>
              </a:rPr>
              <a:t> (Dünndarmbiopsie). Bei Vorliegen eines positiven Antikörper-Befundes oder bei sonstigem Zweifel muss in jedem Fall zur eindeutigen Diagnosestellung eine Gastroskopie durchgeführt werden.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de-DE" sz="18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800" b="1" i="0" u="none" strike="noStrike" cap="none" normalizeH="0" baseline="0" dirty="0" smtClean="0">
                <a:ln>
                  <a:noFill/>
                </a:ln>
                <a:solidFill>
                  <a:schemeClr val="tx1"/>
                </a:solidFill>
                <a:effectLst/>
                <a:latin typeface="Calibri" pitchFamily="34" charset="0"/>
                <a:cs typeface="Calibri" pitchFamily="34" charset="0"/>
              </a:rPr>
              <a:t>Die Diagnose Zöliakie darf niemals nur aufgrund eines positiven Antikörper-befundes gestellt werden</a:t>
            </a:r>
            <a:r>
              <a:rPr kumimoji="0" lang="de-DE" sz="1800" b="0" i="0" u="none" strike="noStrike" cap="none" normalizeH="0" baseline="0" dirty="0" smtClean="0">
                <a:ln>
                  <a:noFill/>
                </a:ln>
                <a:solidFill>
                  <a:schemeClr val="tx1"/>
                </a:solidFill>
                <a:effectLst/>
                <a:latin typeface="Calibri" pitchFamily="34" charset="0"/>
                <a:cs typeface="Calibri" pitchFamily="34" charset="0"/>
              </a:rPr>
              <a:t>.</a:t>
            </a:r>
          </a:p>
        </p:txBody>
      </p:sp>
      <p:sp>
        <p:nvSpPr>
          <p:cNvPr id="4" name="TextBox 5"/>
          <p:cNvSpPr txBox="1">
            <a:spLocks noChangeArrowheads="1"/>
          </p:cNvSpPr>
          <p:nvPr/>
        </p:nvSpPr>
        <p:spPr bwMode="auto">
          <a:xfrm>
            <a:off x="-4532" y="398567"/>
            <a:ext cx="8317731" cy="707886"/>
          </a:xfrm>
          <a:prstGeom prst="rect">
            <a:avLst/>
          </a:prstGeom>
          <a:noFill/>
          <a:ln w="9525">
            <a:noFill/>
            <a:miter lim="800000"/>
            <a:headEnd/>
            <a:tailEnd/>
          </a:ln>
        </p:spPr>
        <p:txBody>
          <a:bodyPr wrap="square">
            <a:spAutoFit/>
          </a:bodyPr>
          <a:lstStyle/>
          <a:p>
            <a:pPr algn="ctr"/>
            <a:r>
              <a:rPr lang="de-AT" sz="4000" dirty="0" smtClean="0">
                <a:solidFill>
                  <a:schemeClr val="accent2"/>
                </a:solidFill>
                <a:latin typeface="Calibri" pitchFamily="34" charset="0"/>
                <a:ea typeface="+mj-ea"/>
                <a:cs typeface="Arial" charset="0"/>
              </a:rPr>
              <a:t>Diagnose – </a:t>
            </a:r>
            <a:r>
              <a:rPr lang="de-AT" sz="4000" cap="small" dirty="0" smtClean="0">
                <a:solidFill>
                  <a:schemeClr val="accent2"/>
                </a:solidFill>
                <a:latin typeface="Calibri" pitchFamily="34" charset="0"/>
                <a:ea typeface="+mj-ea"/>
                <a:cs typeface="Arial" charset="0"/>
              </a:rPr>
              <a:t>niemals selbst</a:t>
            </a:r>
            <a:r>
              <a:rPr lang="de-AT" sz="4000" dirty="0" smtClean="0">
                <a:solidFill>
                  <a:schemeClr val="accent2"/>
                </a:solidFill>
                <a:latin typeface="Calibri" pitchFamily="34" charset="0"/>
                <a:ea typeface="+mj-ea"/>
                <a:cs typeface="Arial" charset="0"/>
              </a:rPr>
              <a:t>!</a:t>
            </a:r>
            <a:endParaRPr lang="de-AT" sz="4000" dirty="0">
              <a:solidFill>
                <a:schemeClr val="accent2"/>
              </a:solidFill>
              <a:latin typeface="Calibri" pitchFamily="34" charset="0"/>
              <a:ea typeface="+mj-ea"/>
              <a:cs typeface="Arial" charset="0"/>
            </a:endParaRPr>
          </a:p>
        </p:txBody>
      </p:sp>
    </p:spTree>
    <p:extLst>
      <p:ext uri="{BB962C8B-B14F-4D97-AF65-F5344CB8AC3E}">
        <p14:creationId xmlns:p14="http://schemas.microsoft.com/office/powerpoint/2010/main" val="7009710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255329" y="1628800"/>
            <a:ext cx="5252775" cy="3168352"/>
          </a:xfrm>
        </p:spPr>
        <p:txBody>
          <a:bodyPr/>
          <a:lstStyle/>
          <a:p>
            <a:r>
              <a:rPr lang="en-GB" sz="2400" dirty="0" err="1">
                <a:latin typeface="Calibri" pitchFamily="34" charset="0"/>
              </a:rPr>
              <a:t>Gemeinsamer</a:t>
            </a:r>
            <a:r>
              <a:rPr lang="en-GB" sz="2400" dirty="0">
                <a:latin typeface="Calibri" pitchFamily="34" charset="0"/>
              </a:rPr>
              <a:t> </a:t>
            </a:r>
            <a:r>
              <a:rPr lang="en-GB" sz="2400" dirty="0" err="1">
                <a:latin typeface="Calibri" pitchFamily="34" charset="0"/>
              </a:rPr>
              <a:t>Nenner</a:t>
            </a:r>
            <a:r>
              <a:rPr lang="en-GB" sz="2400" dirty="0">
                <a:latin typeface="Calibri" pitchFamily="34" charset="0"/>
              </a:rPr>
              <a:t> für </a:t>
            </a:r>
            <a:r>
              <a:rPr lang="en-GB" sz="2400" dirty="0" err="1">
                <a:latin typeface="Calibri" pitchFamily="34" charset="0"/>
              </a:rPr>
              <a:t>Beschwerden</a:t>
            </a:r>
            <a:r>
              <a:rPr lang="en-GB" sz="2400" dirty="0">
                <a:latin typeface="Calibri" pitchFamily="34" charset="0"/>
              </a:rPr>
              <a:t> </a:t>
            </a:r>
            <a:r>
              <a:rPr lang="en-GB" sz="2400" dirty="0" err="1">
                <a:latin typeface="Calibri" pitchFamily="34" charset="0"/>
              </a:rPr>
              <a:t>nach</a:t>
            </a:r>
            <a:r>
              <a:rPr lang="en-GB" sz="2400" dirty="0">
                <a:latin typeface="Calibri" pitchFamily="34" charset="0"/>
              </a:rPr>
              <a:t> </a:t>
            </a:r>
            <a:r>
              <a:rPr lang="en-GB" sz="2400" dirty="0" err="1">
                <a:latin typeface="Calibri" pitchFamily="34" charset="0"/>
              </a:rPr>
              <a:t>Histamin-reicher</a:t>
            </a:r>
            <a:r>
              <a:rPr lang="en-GB" sz="2400" dirty="0">
                <a:latin typeface="Calibri" pitchFamily="34" charset="0"/>
              </a:rPr>
              <a:t> </a:t>
            </a:r>
            <a:r>
              <a:rPr lang="en-GB" sz="2400" dirty="0" err="1">
                <a:latin typeface="Calibri" pitchFamily="34" charset="0"/>
              </a:rPr>
              <a:t>Nahrung</a:t>
            </a:r>
            <a:endParaRPr lang="en-GB" sz="2400" dirty="0">
              <a:latin typeface="Calibri" pitchFamily="34" charset="0"/>
            </a:endParaRPr>
          </a:p>
          <a:p>
            <a:r>
              <a:rPr lang="en-GB" sz="2400" dirty="0" err="1">
                <a:latin typeface="Calibri" pitchFamily="34" charset="0"/>
              </a:rPr>
              <a:t>Bei</a:t>
            </a:r>
            <a:r>
              <a:rPr lang="en-GB" sz="2400" dirty="0">
                <a:latin typeface="Calibri" pitchFamily="34" charset="0"/>
              </a:rPr>
              <a:t> </a:t>
            </a:r>
            <a:r>
              <a:rPr lang="en-GB" sz="2400" b="1" u="sng" dirty="0" err="1" smtClean="0">
                <a:latin typeface="Calibri" pitchFamily="34" charset="0"/>
              </a:rPr>
              <a:t>subtoxischer</a:t>
            </a:r>
            <a:r>
              <a:rPr lang="en-GB" sz="2400" dirty="0" smtClean="0">
                <a:latin typeface="Calibri" pitchFamily="34" charset="0"/>
              </a:rPr>
              <a:t> </a:t>
            </a:r>
            <a:r>
              <a:rPr lang="en-GB" sz="2400" dirty="0" err="1">
                <a:latin typeface="Calibri" pitchFamily="34" charset="0"/>
              </a:rPr>
              <a:t>Histamindosis</a:t>
            </a:r>
            <a:r>
              <a:rPr lang="en-GB" sz="2400" dirty="0">
                <a:latin typeface="Calibri" pitchFamily="34" charset="0"/>
              </a:rPr>
              <a:t> </a:t>
            </a:r>
            <a:endParaRPr lang="en-GB" sz="2400" dirty="0" smtClean="0">
              <a:latin typeface="Calibri" pitchFamily="34" charset="0"/>
            </a:endParaRPr>
          </a:p>
          <a:p>
            <a:pPr marL="342900" lvl="1" indent="-342900">
              <a:buFontTx/>
              <a:buChar char="•"/>
            </a:pPr>
            <a:r>
              <a:rPr lang="de-AT" sz="2400" dirty="0" smtClean="0">
                <a:latin typeface="Calibri" pitchFamily="34" charset="0"/>
              </a:rPr>
              <a:t>Ungleichgewicht von </a:t>
            </a:r>
            <a:r>
              <a:rPr lang="de-AT" sz="2400" dirty="0" err="1" smtClean="0">
                <a:latin typeface="Calibri" pitchFamily="34" charset="0"/>
              </a:rPr>
              <a:t>Diaminoxidase</a:t>
            </a:r>
            <a:r>
              <a:rPr lang="de-AT" sz="2400" dirty="0" smtClean="0">
                <a:latin typeface="Calibri" pitchFamily="34" charset="0"/>
              </a:rPr>
              <a:t> und biogenen Aminen in der Nahrung</a:t>
            </a:r>
          </a:p>
          <a:p>
            <a:pPr marL="342900" lvl="1" indent="-342900">
              <a:buFontTx/>
              <a:buChar char="•"/>
            </a:pPr>
            <a:r>
              <a:rPr lang="de-AT" sz="2400" dirty="0" smtClean="0">
                <a:latin typeface="Calibri" pitchFamily="34" charset="0"/>
              </a:rPr>
              <a:t>Diagnose über klinische Parameter schwierig</a:t>
            </a:r>
          </a:p>
        </p:txBody>
      </p:sp>
      <p:sp>
        <p:nvSpPr>
          <p:cNvPr id="4" name="Rectangle 4"/>
          <p:cNvSpPr>
            <a:spLocks noChangeArrowheads="1"/>
          </p:cNvSpPr>
          <p:nvPr/>
        </p:nvSpPr>
        <p:spPr bwMode="auto">
          <a:xfrm>
            <a:off x="390297" y="5229200"/>
            <a:ext cx="8424862" cy="1382713"/>
          </a:xfrm>
          <a:prstGeom prst="rect">
            <a:avLst/>
          </a:prstGeom>
          <a:noFill/>
          <a:ln w="9525">
            <a:solidFill>
              <a:schemeClr val="folHlink"/>
            </a:solidFill>
            <a:miter lim="800000"/>
            <a:headEnd/>
            <a:tailEnd/>
          </a:ln>
          <a:effectLst/>
        </p:spPr>
        <p:txBody>
          <a:bodyPr lIns="0" tIns="0" rIns="0" bIns="0" anchor="ctr">
            <a:spAutoFit/>
          </a:bodyPr>
          <a:lstStyle/>
          <a:p>
            <a:pPr algn="ctr"/>
            <a:r>
              <a:rPr lang="de-AT" i="0" dirty="0">
                <a:latin typeface="Calibri" pitchFamily="34" charset="0"/>
              </a:rPr>
              <a:t>Agents </a:t>
            </a:r>
            <a:r>
              <a:rPr lang="de-AT" i="0" dirty="0" err="1">
                <a:latin typeface="Calibri" pitchFamily="34" charset="0"/>
              </a:rPr>
              <a:t>Actions</a:t>
            </a:r>
            <a:r>
              <a:rPr lang="de-AT" i="0" dirty="0">
                <a:latin typeface="Calibri" pitchFamily="34" charset="0"/>
              </a:rPr>
              <a:t>. 1988 Apr;23(3-4):361-5.</a:t>
            </a:r>
            <a:endParaRPr lang="de-AT" b="1" i="0" dirty="0">
              <a:latin typeface="Calibri" pitchFamily="34" charset="0"/>
            </a:endParaRPr>
          </a:p>
          <a:p>
            <a:pPr algn="ctr"/>
            <a:r>
              <a:rPr lang="de-AT" b="1" i="0" dirty="0" err="1">
                <a:latin typeface="Calibri" pitchFamily="34" charset="0"/>
              </a:rPr>
              <a:t>Food-induced</a:t>
            </a:r>
            <a:r>
              <a:rPr lang="de-AT" b="1" i="0" dirty="0">
                <a:latin typeface="Calibri" pitchFamily="34" charset="0"/>
              </a:rPr>
              <a:t> </a:t>
            </a:r>
            <a:r>
              <a:rPr lang="de-AT" b="1" i="0" dirty="0" err="1">
                <a:latin typeface="Calibri" pitchFamily="34" charset="0"/>
              </a:rPr>
              <a:t>histaminosis</a:t>
            </a:r>
            <a:r>
              <a:rPr lang="de-AT" b="1" i="0" dirty="0">
                <a:latin typeface="Calibri" pitchFamily="34" charset="0"/>
              </a:rPr>
              <a:t> as an </a:t>
            </a:r>
            <a:r>
              <a:rPr lang="de-AT" b="1" i="0" dirty="0" err="1">
                <a:latin typeface="Calibri" pitchFamily="34" charset="0"/>
              </a:rPr>
              <a:t>epidemiological</a:t>
            </a:r>
            <a:r>
              <a:rPr lang="de-AT" b="1" i="0" dirty="0">
                <a:latin typeface="Calibri" pitchFamily="34" charset="0"/>
              </a:rPr>
              <a:t> </a:t>
            </a:r>
            <a:r>
              <a:rPr lang="de-AT" b="1" i="0" dirty="0" err="1">
                <a:latin typeface="Calibri" pitchFamily="34" charset="0"/>
              </a:rPr>
              <a:t>problem</a:t>
            </a:r>
            <a:r>
              <a:rPr lang="de-AT" b="1" i="0" dirty="0">
                <a:latin typeface="Calibri" pitchFamily="34" charset="0"/>
              </a:rPr>
              <a:t>: </a:t>
            </a:r>
            <a:r>
              <a:rPr lang="de-AT" b="1" i="0" dirty="0" err="1">
                <a:latin typeface="Calibri" pitchFamily="34" charset="0"/>
              </a:rPr>
              <a:t>plasma</a:t>
            </a:r>
            <a:r>
              <a:rPr lang="de-AT" b="1" i="0" dirty="0">
                <a:latin typeface="Calibri" pitchFamily="34" charset="0"/>
              </a:rPr>
              <a:t> </a:t>
            </a:r>
            <a:r>
              <a:rPr lang="de-AT" b="1" i="0" dirty="0" err="1">
                <a:latin typeface="Calibri" pitchFamily="34" charset="0"/>
              </a:rPr>
              <a:t>histamine</a:t>
            </a:r>
            <a:r>
              <a:rPr lang="de-AT" b="1" i="0" dirty="0">
                <a:latin typeface="Calibri" pitchFamily="34" charset="0"/>
              </a:rPr>
              <a:t> </a:t>
            </a:r>
            <a:r>
              <a:rPr lang="de-AT" b="1" i="0" dirty="0" err="1">
                <a:latin typeface="Calibri" pitchFamily="34" charset="0"/>
              </a:rPr>
              <a:t>elevation</a:t>
            </a:r>
            <a:r>
              <a:rPr lang="de-AT" b="1" i="0" dirty="0">
                <a:latin typeface="Calibri" pitchFamily="34" charset="0"/>
              </a:rPr>
              <a:t> and </a:t>
            </a:r>
            <a:r>
              <a:rPr lang="de-AT" b="1" i="0" dirty="0" err="1">
                <a:latin typeface="Calibri" pitchFamily="34" charset="0"/>
              </a:rPr>
              <a:t>haemodynamic</a:t>
            </a:r>
            <a:r>
              <a:rPr lang="de-AT" b="1" i="0" dirty="0">
                <a:latin typeface="Calibri" pitchFamily="34" charset="0"/>
              </a:rPr>
              <a:t> </a:t>
            </a:r>
            <a:r>
              <a:rPr lang="de-AT" b="1" i="0" dirty="0" err="1">
                <a:latin typeface="Calibri" pitchFamily="34" charset="0"/>
              </a:rPr>
              <a:t>alterations</a:t>
            </a:r>
            <a:r>
              <a:rPr lang="de-AT" b="1" i="0" dirty="0">
                <a:latin typeface="Calibri" pitchFamily="34" charset="0"/>
              </a:rPr>
              <a:t> </a:t>
            </a:r>
            <a:r>
              <a:rPr lang="de-AT" b="1" i="0" dirty="0" err="1">
                <a:latin typeface="Calibri" pitchFamily="34" charset="0"/>
              </a:rPr>
              <a:t>after</a:t>
            </a:r>
            <a:r>
              <a:rPr lang="de-AT" b="1" i="0" dirty="0">
                <a:latin typeface="Calibri" pitchFamily="34" charset="0"/>
              </a:rPr>
              <a:t> oral </a:t>
            </a:r>
            <a:r>
              <a:rPr lang="de-AT" b="1" i="0" dirty="0" err="1">
                <a:latin typeface="Calibri" pitchFamily="34" charset="0"/>
              </a:rPr>
              <a:t>histamine</a:t>
            </a:r>
            <a:r>
              <a:rPr lang="de-AT" b="1" i="0" dirty="0">
                <a:latin typeface="Calibri" pitchFamily="34" charset="0"/>
              </a:rPr>
              <a:t> </a:t>
            </a:r>
            <a:r>
              <a:rPr lang="de-AT" b="1" i="0" dirty="0" err="1">
                <a:latin typeface="Calibri" pitchFamily="34" charset="0"/>
              </a:rPr>
              <a:t>administration</a:t>
            </a:r>
            <a:r>
              <a:rPr lang="de-AT" b="1" i="0" dirty="0">
                <a:latin typeface="Calibri" pitchFamily="34" charset="0"/>
              </a:rPr>
              <a:t> and </a:t>
            </a:r>
            <a:r>
              <a:rPr lang="de-AT" b="1" i="0" dirty="0" err="1">
                <a:latin typeface="Calibri" pitchFamily="34" charset="0"/>
              </a:rPr>
              <a:t>blockade</a:t>
            </a:r>
            <a:r>
              <a:rPr lang="de-AT" b="1" i="0" dirty="0">
                <a:latin typeface="Calibri" pitchFamily="34" charset="0"/>
              </a:rPr>
              <a:t> of diamine oxidase (DAO).</a:t>
            </a:r>
          </a:p>
          <a:p>
            <a:pPr algn="ctr"/>
            <a:r>
              <a:rPr lang="de-AT" i="0" dirty="0">
                <a:latin typeface="Calibri" pitchFamily="34" charset="0"/>
              </a:rPr>
              <a:t>Sattler J, Häfner D, </a:t>
            </a:r>
            <a:r>
              <a:rPr lang="de-AT" i="0" dirty="0" err="1">
                <a:latin typeface="Calibri" pitchFamily="34" charset="0"/>
              </a:rPr>
              <a:t>Klotter</a:t>
            </a:r>
            <a:r>
              <a:rPr lang="de-AT" i="0" dirty="0">
                <a:latin typeface="Calibri" pitchFamily="34" charset="0"/>
              </a:rPr>
              <a:t> HJ, Lorenz W, Wagner PK.</a:t>
            </a:r>
          </a:p>
        </p:txBody>
      </p:sp>
      <p:sp>
        <p:nvSpPr>
          <p:cNvPr id="6" name="Rectangle 4"/>
          <p:cNvSpPr>
            <a:spLocks noChangeArrowheads="1"/>
          </p:cNvSpPr>
          <p:nvPr/>
        </p:nvSpPr>
        <p:spPr bwMode="auto">
          <a:xfrm>
            <a:off x="251520" y="404813"/>
            <a:ext cx="8712968" cy="615553"/>
          </a:xfrm>
          <a:prstGeom prst="rect">
            <a:avLst/>
          </a:prstGeom>
          <a:noFill/>
          <a:ln w="38100">
            <a:noFill/>
            <a:miter lim="800000"/>
            <a:headEnd/>
            <a:tailEnd/>
          </a:ln>
        </p:spPr>
        <p:txBody>
          <a:bodyPr wrap="square">
            <a:spAutoFit/>
          </a:bodyPr>
          <a:lstStyle/>
          <a:p>
            <a:pPr algn="ctr" eaLnBrk="0" hangingPunct="0"/>
            <a:r>
              <a:rPr lang="de-CH" sz="3400" dirty="0" smtClean="0">
                <a:solidFill>
                  <a:schemeClr val="accent2"/>
                </a:solidFill>
                <a:latin typeface="Calibri" pitchFamily="34" charset="0"/>
                <a:ea typeface="+mj-ea"/>
                <a:cs typeface="Arial" charset="0"/>
              </a:rPr>
              <a:t>Histamin-Intoleranz</a:t>
            </a:r>
            <a:endParaRPr lang="de-CH" sz="1600" dirty="0">
              <a:solidFill>
                <a:schemeClr val="accent2"/>
              </a:solidFill>
              <a:latin typeface="Calibri" pitchFamily="34" charset="0"/>
              <a:ea typeface="+mj-ea"/>
              <a:cs typeface="Arial" charset="0"/>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4291473955"/>
              </p:ext>
            </p:extLst>
          </p:nvPr>
        </p:nvGraphicFramePr>
        <p:xfrm>
          <a:off x="6191081" y="3343735"/>
          <a:ext cx="739460" cy="689362"/>
        </p:xfrm>
        <a:graphic>
          <a:graphicData uri="http://schemas.openxmlformats.org/presentationml/2006/ole">
            <mc:AlternateContent xmlns:mc="http://schemas.openxmlformats.org/markup-compatibility/2006">
              <mc:Choice xmlns:v="urn:schemas-microsoft-com:vml" Requires="v">
                <p:oleObj spid="_x0000_s32820" name="CorelDRAW" r:id="rId4" imgW="1277112" imgH="1188720" progId="">
                  <p:embed/>
                </p:oleObj>
              </mc:Choice>
              <mc:Fallback>
                <p:oleObj name="CorelDRAW" r:id="rId4" imgW="1277112" imgH="1188720" progId="">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1081" y="3343735"/>
                        <a:ext cx="739460" cy="689362"/>
                      </a:xfrm>
                      <a:prstGeom prst="rect">
                        <a:avLst/>
                      </a:prstGeom>
                      <a:gradFill rotWithShape="0">
                        <a:gsLst>
                          <a:gs pos="0">
                            <a:srgbClr val="CC3300"/>
                          </a:gs>
                          <a:gs pos="100000">
                            <a:srgbClr val="FFFFFF"/>
                          </a:gs>
                        </a:gsLst>
                        <a:path path="shape">
                          <a:fillToRect l="50000" t="50000" r="50000" b="50000"/>
                        </a:path>
                      </a:gradFill>
                    </p:spPr>
                  </p:pic>
                </p:oleObj>
              </mc:Fallback>
            </mc:AlternateContent>
          </a:graphicData>
        </a:graphic>
      </p:graphicFrame>
      <p:sp>
        <p:nvSpPr>
          <p:cNvPr id="9" name="Text Box 7"/>
          <p:cNvSpPr txBox="1">
            <a:spLocks noChangeArrowheads="1"/>
          </p:cNvSpPr>
          <p:nvPr/>
        </p:nvSpPr>
        <p:spPr bwMode="auto">
          <a:xfrm>
            <a:off x="7633855" y="1906958"/>
            <a:ext cx="1368152"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Kopfschmerzen</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graphicFrame>
        <p:nvGraphicFramePr>
          <p:cNvPr id="10" name="Object 8"/>
          <p:cNvGraphicFramePr>
            <a:graphicFrameLocks noChangeAspect="1"/>
          </p:cNvGraphicFramePr>
          <p:nvPr>
            <p:extLst>
              <p:ext uri="{D42A27DB-BD31-4B8C-83A1-F6EECF244321}">
                <p14:modId xmlns:p14="http://schemas.microsoft.com/office/powerpoint/2010/main" val="1328022886"/>
              </p:ext>
            </p:extLst>
          </p:nvPr>
        </p:nvGraphicFramePr>
        <p:xfrm>
          <a:off x="7720116" y="2636912"/>
          <a:ext cx="923821" cy="590003"/>
        </p:xfrm>
        <a:graphic>
          <a:graphicData uri="http://schemas.openxmlformats.org/presentationml/2006/ole">
            <mc:AlternateContent xmlns:mc="http://schemas.openxmlformats.org/markup-compatibility/2006">
              <mc:Choice xmlns:v="urn:schemas-microsoft-com:vml" Requires="v">
                <p:oleObj spid="_x0000_s32821" name="CorelDRAW" r:id="rId6" imgW="1463040" imgH="935736" progId="">
                  <p:embed/>
                </p:oleObj>
              </mc:Choice>
              <mc:Fallback>
                <p:oleObj name="CorelDRAW" r:id="rId6" imgW="1463040" imgH="935736" progId="">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20116" y="2636912"/>
                        <a:ext cx="923821" cy="590003"/>
                      </a:xfrm>
                      <a:prstGeom prst="rect">
                        <a:avLst/>
                      </a:prstGeom>
                      <a:gradFill rotWithShape="0">
                        <a:gsLst>
                          <a:gs pos="0">
                            <a:srgbClr val="CC3300"/>
                          </a:gs>
                          <a:gs pos="100000">
                            <a:srgbClr val="FFFFFF"/>
                          </a:gs>
                        </a:gsLst>
                        <a:path path="shape">
                          <a:fillToRect l="50000" t="50000" r="50000" b="50000"/>
                        </a:path>
                      </a:gradFill>
                    </p:spPr>
                  </p:pic>
                </p:oleObj>
              </mc:Fallback>
            </mc:AlternateContent>
          </a:graphicData>
        </a:graphic>
      </p:graphicFrame>
      <p:sp>
        <p:nvSpPr>
          <p:cNvPr id="12" name="Text Box 7"/>
          <p:cNvSpPr txBox="1">
            <a:spLocks noChangeArrowheads="1"/>
          </p:cNvSpPr>
          <p:nvPr/>
        </p:nvSpPr>
        <p:spPr bwMode="auto">
          <a:xfrm>
            <a:off x="7181679" y="3068960"/>
            <a:ext cx="1067263"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Hypotonie</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
        <p:nvSpPr>
          <p:cNvPr id="13" name="Text Box 7"/>
          <p:cNvSpPr txBox="1">
            <a:spLocks noChangeArrowheads="1"/>
          </p:cNvSpPr>
          <p:nvPr/>
        </p:nvSpPr>
        <p:spPr bwMode="auto">
          <a:xfrm>
            <a:off x="7639143" y="2216136"/>
            <a:ext cx="781034" cy="307777"/>
          </a:xfrm>
          <a:prstGeom prst="rect">
            <a:avLst/>
          </a:prstGeom>
          <a:noFill/>
          <a:ln w="9525">
            <a:noFill/>
            <a:miter lim="800000"/>
            <a:headEnd/>
            <a:tailEnd/>
          </a:ln>
          <a:effectLst/>
        </p:spPr>
        <p:txBody>
          <a:bodyPr wrap="square">
            <a:spAutoFit/>
          </a:bodyPr>
          <a:lstStyle/>
          <a:p>
            <a:pPr>
              <a:spcBef>
                <a:spcPct val="50000"/>
              </a:spcBef>
              <a:defRPr/>
            </a:pPr>
            <a:r>
              <a:rPr lang="de-DE" sz="1400" dirty="0" err="1" smtClean="0">
                <a:solidFill>
                  <a:schemeClr val="accent2"/>
                </a:solidFill>
                <a:latin typeface="Calibri" pitchFamily="34" charset="0"/>
                <a:ea typeface="Arial Unicode MS" pitchFamily="34" charset="-128"/>
                <a:cs typeface="Calibri" pitchFamily="34" charset="0"/>
              </a:rPr>
              <a:t>Rhinits</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
        <p:nvSpPr>
          <p:cNvPr id="14" name="Text Box 7"/>
          <p:cNvSpPr txBox="1">
            <a:spLocks noChangeArrowheads="1"/>
          </p:cNvSpPr>
          <p:nvPr/>
        </p:nvSpPr>
        <p:spPr bwMode="auto">
          <a:xfrm>
            <a:off x="5813527" y="2132856"/>
            <a:ext cx="1368152"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Anaphylaxie</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
        <p:nvSpPr>
          <p:cNvPr id="16" name="Text Box 7"/>
          <p:cNvSpPr txBox="1">
            <a:spLocks noChangeArrowheads="1"/>
          </p:cNvSpPr>
          <p:nvPr/>
        </p:nvSpPr>
        <p:spPr bwMode="auto">
          <a:xfrm>
            <a:off x="5891904" y="2915071"/>
            <a:ext cx="1067263"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Urtikaria</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
        <p:nvSpPr>
          <p:cNvPr id="17" name="Text Box 7"/>
          <p:cNvSpPr txBox="1">
            <a:spLocks noChangeArrowheads="1"/>
          </p:cNvSpPr>
          <p:nvPr/>
        </p:nvSpPr>
        <p:spPr bwMode="auto">
          <a:xfrm>
            <a:off x="7100223" y="2764387"/>
            <a:ext cx="1067263"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Asthma</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
        <p:nvSpPr>
          <p:cNvPr id="18" name="Text Box 7"/>
          <p:cNvSpPr txBox="1">
            <a:spLocks noChangeArrowheads="1"/>
          </p:cNvSpPr>
          <p:nvPr/>
        </p:nvSpPr>
        <p:spPr bwMode="auto">
          <a:xfrm>
            <a:off x="7669712" y="4639817"/>
            <a:ext cx="1276813"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Dysmenorrhoe</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
        <p:nvSpPr>
          <p:cNvPr id="19" name="Text Box 7"/>
          <p:cNvSpPr txBox="1">
            <a:spLocks noChangeArrowheads="1"/>
          </p:cNvSpPr>
          <p:nvPr/>
        </p:nvSpPr>
        <p:spPr bwMode="auto">
          <a:xfrm>
            <a:off x="6084168" y="4156750"/>
            <a:ext cx="1276813" cy="307777"/>
          </a:xfrm>
          <a:prstGeom prst="rect">
            <a:avLst/>
          </a:prstGeom>
          <a:noFill/>
          <a:ln w="9525">
            <a:noFill/>
            <a:miter lim="800000"/>
            <a:headEnd/>
            <a:tailEnd/>
          </a:ln>
          <a:effectLst/>
        </p:spPr>
        <p:txBody>
          <a:bodyPr wrap="square">
            <a:spAutoFit/>
          </a:bodyPr>
          <a:lstStyle/>
          <a:p>
            <a:pPr>
              <a:spcBef>
                <a:spcPct val="50000"/>
              </a:spcBef>
              <a:defRPr/>
            </a:pPr>
            <a:r>
              <a:rPr lang="de-DE" sz="1400" dirty="0" smtClean="0">
                <a:solidFill>
                  <a:schemeClr val="accent2"/>
                </a:solidFill>
                <a:latin typeface="Calibri" pitchFamily="34" charset="0"/>
                <a:ea typeface="Arial Unicode MS" pitchFamily="34" charset="-128"/>
                <a:cs typeface="Calibri" pitchFamily="34" charset="0"/>
              </a:rPr>
              <a:t>Diarrhoe</a:t>
            </a:r>
            <a:endParaRPr lang="de-AT" b="1" dirty="0">
              <a:solidFill>
                <a:schemeClr val="accent2"/>
              </a:solidFill>
              <a:effectLst>
                <a:outerShdw blurRad="38100" dist="38100" dir="2700000" algn="tl">
                  <a:srgbClr val="C0C0C0"/>
                </a:outerShdw>
              </a:effectLst>
              <a:latin typeface="DIN-Regular" pitchFamily="18" charset="0"/>
              <a:ea typeface="Arial Unicode MS" pitchFamily="34" charset="-128"/>
              <a:cs typeface="Arial Unicode MS"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1520" y="3284984"/>
            <a:ext cx="8229600" cy="3168352"/>
          </a:xfrm>
        </p:spPr>
        <p:txBody>
          <a:bodyPr/>
          <a:lstStyle/>
          <a:p>
            <a:r>
              <a:rPr lang="en-GB" sz="2400" dirty="0" err="1">
                <a:latin typeface="Calibri" pitchFamily="34" charset="0"/>
              </a:rPr>
              <a:t>Bauchschmerzen</a:t>
            </a:r>
            <a:r>
              <a:rPr lang="en-GB" sz="2400" dirty="0">
                <a:latin typeface="Calibri" pitchFamily="34" charset="0"/>
              </a:rPr>
              <a:t>, </a:t>
            </a:r>
            <a:r>
              <a:rPr lang="en-GB" sz="2400" dirty="0" err="1">
                <a:latin typeface="Calibri" pitchFamily="34" charset="0"/>
              </a:rPr>
              <a:t>Blähungen</a:t>
            </a:r>
            <a:r>
              <a:rPr lang="en-GB" sz="2400" dirty="0">
                <a:latin typeface="Calibri" pitchFamily="34" charset="0"/>
              </a:rPr>
              <a:t>, </a:t>
            </a:r>
            <a:r>
              <a:rPr lang="en-GB" sz="2400" dirty="0" err="1">
                <a:latin typeface="Calibri" pitchFamily="34" charset="0"/>
              </a:rPr>
              <a:t>Durchfall</a:t>
            </a:r>
            <a:endParaRPr lang="en-GB" sz="2400" dirty="0">
              <a:latin typeface="Calibri" pitchFamily="34" charset="0"/>
            </a:endParaRPr>
          </a:p>
          <a:p>
            <a:r>
              <a:rPr lang="en-GB" sz="2400" dirty="0" err="1">
                <a:latin typeface="Calibri" pitchFamily="34" charset="0"/>
              </a:rPr>
              <a:t>Kopfschmerzen</a:t>
            </a:r>
            <a:endParaRPr lang="en-GB" sz="2400" dirty="0">
              <a:latin typeface="Calibri" pitchFamily="34" charset="0"/>
            </a:endParaRPr>
          </a:p>
          <a:p>
            <a:r>
              <a:rPr lang="en-GB" sz="2400" dirty="0" err="1">
                <a:latin typeface="Calibri" pitchFamily="34" charset="0"/>
              </a:rPr>
              <a:t>Juckreiz</a:t>
            </a:r>
            <a:r>
              <a:rPr lang="en-GB" sz="2400" dirty="0">
                <a:latin typeface="Calibri" pitchFamily="34" charset="0"/>
              </a:rPr>
              <a:t>, </a:t>
            </a:r>
            <a:r>
              <a:rPr lang="en-GB" sz="2400" dirty="0" err="1">
                <a:latin typeface="Calibri" pitchFamily="34" charset="0"/>
              </a:rPr>
              <a:t>Lidschwellung</a:t>
            </a:r>
            <a:r>
              <a:rPr lang="en-GB" sz="2400" dirty="0">
                <a:latin typeface="Calibri" pitchFamily="34" charset="0"/>
              </a:rPr>
              <a:t>, </a:t>
            </a:r>
            <a:r>
              <a:rPr lang="en-GB" sz="2400" dirty="0" err="1">
                <a:latin typeface="Calibri" pitchFamily="34" charset="0"/>
              </a:rPr>
              <a:t>Urticaria</a:t>
            </a:r>
            <a:endParaRPr lang="en-GB" sz="2400" dirty="0">
              <a:latin typeface="Calibri" pitchFamily="34" charset="0"/>
            </a:endParaRPr>
          </a:p>
          <a:p>
            <a:r>
              <a:rPr lang="en-GB" sz="2400" dirty="0" err="1">
                <a:latin typeface="Calibri" pitchFamily="34" charset="0"/>
              </a:rPr>
              <a:t>Nasenrinnen</a:t>
            </a:r>
            <a:endParaRPr lang="en-GB" sz="2400" dirty="0">
              <a:latin typeface="Calibri" pitchFamily="34" charset="0"/>
            </a:endParaRPr>
          </a:p>
          <a:p>
            <a:r>
              <a:rPr lang="en-GB" sz="2400" dirty="0" err="1">
                <a:latin typeface="Calibri" pitchFamily="34" charset="0"/>
              </a:rPr>
              <a:t>Regelbeschwerden</a:t>
            </a:r>
            <a:endParaRPr lang="en-GB" sz="2400" dirty="0">
              <a:latin typeface="Calibri" pitchFamily="34" charset="0"/>
            </a:endParaRPr>
          </a:p>
          <a:p>
            <a:r>
              <a:rPr lang="en-GB" sz="2400" dirty="0" err="1">
                <a:latin typeface="Calibri" pitchFamily="34" charset="0"/>
              </a:rPr>
              <a:t>Atemwegseinengung</a:t>
            </a:r>
            <a:endParaRPr lang="en-GB" sz="2400" dirty="0">
              <a:latin typeface="Calibri" pitchFamily="34" charset="0"/>
            </a:endParaRPr>
          </a:p>
          <a:p>
            <a:r>
              <a:rPr lang="en-GB" sz="2400" dirty="0" err="1">
                <a:latin typeface="Calibri" pitchFamily="34" charset="0"/>
              </a:rPr>
              <a:t>Herzrasen</a:t>
            </a:r>
            <a:r>
              <a:rPr lang="en-GB" sz="2400" dirty="0">
                <a:latin typeface="Calibri" pitchFamily="34" charset="0"/>
              </a:rPr>
              <a:t>, </a:t>
            </a:r>
            <a:r>
              <a:rPr lang="en-GB" sz="2400" dirty="0" err="1">
                <a:latin typeface="Calibri" pitchFamily="34" charset="0"/>
              </a:rPr>
              <a:t>Herzstolpern</a:t>
            </a:r>
            <a:r>
              <a:rPr lang="en-GB" sz="2400" dirty="0">
                <a:latin typeface="Calibri" pitchFamily="34" charset="0"/>
              </a:rPr>
              <a:t>, </a:t>
            </a:r>
            <a:r>
              <a:rPr lang="en-GB" sz="2400" dirty="0" err="1">
                <a:latin typeface="Calibri" pitchFamily="34" charset="0"/>
              </a:rPr>
              <a:t>Hypotonie</a:t>
            </a:r>
            <a:endParaRPr lang="de-AT" sz="2400" dirty="0">
              <a:latin typeface="Calibri" pitchFamily="34" charset="0"/>
            </a:endParaRPr>
          </a:p>
        </p:txBody>
      </p:sp>
      <p:sp>
        <p:nvSpPr>
          <p:cNvPr id="6" name="Rectangle 4"/>
          <p:cNvSpPr>
            <a:spLocks noGrp="1" noChangeArrowheads="1"/>
          </p:cNvSpPr>
          <p:nvPr>
            <p:ph type="title"/>
          </p:nvPr>
        </p:nvSpPr>
        <p:spPr bwMode="auto">
          <a:xfrm>
            <a:off x="457200" y="538361"/>
            <a:ext cx="4042792" cy="615553"/>
          </a:xfrm>
          <a:prstGeom prst="rect">
            <a:avLst/>
          </a:prstGeom>
          <a:noFill/>
          <a:ln w="38100">
            <a:noFill/>
            <a:miter lim="800000"/>
            <a:headEnd/>
            <a:tailEnd/>
          </a:ln>
        </p:spPr>
        <p:txBody>
          <a:bodyPr wrap="square">
            <a:spAutoFit/>
          </a:bodyPr>
          <a:lstStyle/>
          <a:p>
            <a:pPr algn="ctr" eaLnBrk="0" hangingPunct="0"/>
            <a:r>
              <a:rPr lang="de-CH" sz="3400" dirty="0" smtClean="0">
                <a:solidFill>
                  <a:schemeClr val="accent2"/>
                </a:solidFill>
                <a:latin typeface="Calibri" pitchFamily="34" charset="0"/>
                <a:ea typeface="+mj-ea"/>
                <a:cs typeface="Arial" charset="0"/>
              </a:rPr>
              <a:t>Histamin-Intoleranz </a:t>
            </a:r>
            <a:endParaRPr lang="de-CH" sz="1600" dirty="0">
              <a:solidFill>
                <a:schemeClr val="accent2"/>
              </a:solidFill>
              <a:latin typeface="Calibri" pitchFamily="34" charset="0"/>
              <a:ea typeface="+mj-ea"/>
              <a:cs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6697663" cy="1143000"/>
          </a:xfrm>
        </p:spPr>
        <p:txBody>
          <a:bodyPr/>
          <a:lstStyle/>
          <a:p>
            <a:pPr>
              <a:defRPr/>
            </a:pPr>
            <a:r>
              <a:rPr lang="de-DE" kern="1200" dirty="0" err="1" smtClean="0">
                <a:latin typeface="Calibri" pitchFamily="34" charset="0"/>
                <a:cs typeface="Calibri" pitchFamily="34" charset="0"/>
              </a:rPr>
              <a:t>Histaminliberatoren</a:t>
            </a:r>
            <a:endParaRPr lang="de-DE" kern="1200" dirty="0" smtClean="0">
              <a:latin typeface="Calibri" pitchFamily="34" charset="0"/>
              <a:cs typeface="Calibri" pitchFamily="34" charset="0"/>
            </a:endParaRPr>
          </a:p>
        </p:txBody>
      </p:sp>
      <p:sp>
        <p:nvSpPr>
          <p:cNvPr id="54275" name="Rectangle 3"/>
          <p:cNvSpPr>
            <a:spLocks noGrp="1" noChangeArrowheads="1"/>
          </p:cNvSpPr>
          <p:nvPr>
            <p:ph type="body" idx="1"/>
          </p:nvPr>
        </p:nvSpPr>
        <p:spPr>
          <a:xfrm>
            <a:off x="395288" y="1773238"/>
            <a:ext cx="3970337" cy="4525962"/>
          </a:xfrm>
        </p:spPr>
        <p:txBody>
          <a:bodyPr/>
          <a:lstStyle/>
          <a:p>
            <a:pPr>
              <a:lnSpc>
                <a:spcPct val="90000"/>
              </a:lnSpc>
              <a:spcAft>
                <a:spcPts val="1200"/>
              </a:spcAft>
            </a:pPr>
            <a:r>
              <a:rPr lang="de-DE" sz="2400" dirty="0" smtClean="0">
                <a:latin typeface="Calibri" pitchFamily="34" charset="0"/>
                <a:cs typeface="Calibri" pitchFamily="34" charset="0"/>
              </a:rPr>
              <a:t>Erdbeeren</a:t>
            </a:r>
          </a:p>
          <a:p>
            <a:pPr>
              <a:lnSpc>
                <a:spcPct val="90000"/>
              </a:lnSpc>
              <a:spcAft>
                <a:spcPts val="1200"/>
              </a:spcAft>
            </a:pPr>
            <a:r>
              <a:rPr lang="de-AT" sz="2400" dirty="0" smtClean="0">
                <a:latin typeface="Calibri" pitchFamily="34" charset="0"/>
                <a:cs typeface="Calibri" pitchFamily="34" charset="0"/>
              </a:rPr>
              <a:t>Zitrusfrüchte</a:t>
            </a:r>
          </a:p>
          <a:p>
            <a:pPr>
              <a:lnSpc>
                <a:spcPct val="90000"/>
              </a:lnSpc>
              <a:spcAft>
                <a:spcPts val="1200"/>
              </a:spcAft>
            </a:pPr>
            <a:r>
              <a:rPr lang="de-AT" sz="2400" dirty="0" smtClean="0">
                <a:latin typeface="Calibri" pitchFamily="34" charset="0"/>
                <a:cs typeface="Calibri" pitchFamily="34" charset="0"/>
              </a:rPr>
              <a:t>Kiwi</a:t>
            </a:r>
          </a:p>
          <a:p>
            <a:pPr>
              <a:lnSpc>
                <a:spcPct val="90000"/>
              </a:lnSpc>
              <a:spcAft>
                <a:spcPts val="1200"/>
              </a:spcAft>
            </a:pPr>
            <a:r>
              <a:rPr lang="de-AT" sz="2400" dirty="0" smtClean="0">
                <a:latin typeface="Calibri" pitchFamily="34" charset="0"/>
                <a:cs typeface="Calibri" pitchFamily="34" charset="0"/>
              </a:rPr>
              <a:t>Bananen</a:t>
            </a:r>
          </a:p>
          <a:p>
            <a:pPr>
              <a:lnSpc>
                <a:spcPct val="90000"/>
              </a:lnSpc>
              <a:spcAft>
                <a:spcPts val="1200"/>
              </a:spcAft>
            </a:pPr>
            <a:r>
              <a:rPr lang="de-AT" sz="2400" dirty="0" smtClean="0">
                <a:latin typeface="Calibri" pitchFamily="34" charset="0"/>
                <a:cs typeface="Calibri" pitchFamily="34" charset="0"/>
              </a:rPr>
              <a:t>Schokolade</a:t>
            </a:r>
            <a:endParaRPr lang="de-DE" sz="2400" dirty="0" smtClean="0">
              <a:latin typeface="Calibri" pitchFamily="34" charset="0"/>
              <a:cs typeface="Calibri" pitchFamily="34" charset="0"/>
            </a:endParaRPr>
          </a:p>
          <a:p>
            <a:pPr>
              <a:lnSpc>
                <a:spcPct val="90000"/>
              </a:lnSpc>
              <a:spcAft>
                <a:spcPts val="1200"/>
              </a:spcAft>
            </a:pPr>
            <a:r>
              <a:rPr lang="de-AT" sz="2400" dirty="0" smtClean="0">
                <a:latin typeface="Calibri" pitchFamily="34" charset="0"/>
                <a:cs typeface="Calibri" pitchFamily="34" charset="0"/>
              </a:rPr>
              <a:t>Krebstiere</a:t>
            </a:r>
          </a:p>
          <a:p>
            <a:pPr>
              <a:lnSpc>
                <a:spcPct val="90000"/>
              </a:lnSpc>
              <a:spcAft>
                <a:spcPts val="1200"/>
              </a:spcAft>
            </a:pPr>
            <a:r>
              <a:rPr lang="de-AT" sz="2400" dirty="0" smtClean="0">
                <a:latin typeface="Calibri" pitchFamily="34" charset="0"/>
                <a:cs typeface="Calibri" pitchFamily="34" charset="0"/>
              </a:rPr>
              <a:t>Stress</a:t>
            </a:r>
          </a:p>
          <a:p>
            <a:pPr>
              <a:lnSpc>
                <a:spcPct val="90000"/>
              </a:lnSpc>
              <a:spcAft>
                <a:spcPts val="1200"/>
              </a:spcAft>
            </a:pPr>
            <a:r>
              <a:rPr lang="de-AT" sz="2400" dirty="0" smtClean="0">
                <a:latin typeface="Calibri" pitchFamily="34" charset="0"/>
                <a:cs typeface="Calibri" pitchFamily="34" charset="0"/>
              </a:rPr>
              <a:t>Angst</a:t>
            </a:r>
          </a:p>
          <a:p>
            <a:pPr>
              <a:lnSpc>
                <a:spcPct val="90000"/>
              </a:lnSpc>
            </a:pPr>
            <a:endParaRPr lang="de-AT" dirty="0" smtClean="0">
              <a:latin typeface="Calibri" pitchFamily="34" charset="0"/>
              <a:cs typeface="Calibri" pitchFamily="34" charset="0"/>
            </a:endParaRPr>
          </a:p>
        </p:txBody>
      </p:sp>
    </p:spTree>
    <p:extLst>
      <p:ext uri="{BB962C8B-B14F-4D97-AF65-F5344CB8AC3E}">
        <p14:creationId xmlns:p14="http://schemas.microsoft.com/office/powerpoint/2010/main" val="3085557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0" y="274638"/>
            <a:ext cx="8027988" cy="1143000"/>
          </a:xfrm>
        </p:spPr>
        <p:txBody>
          <a:bodyPr/>
          <a:lstStyle/>
          <a:p>
            <a:pPr>
              <a:defRPr/>
            </a:pPr>
            <a:r>
              <a:rPr lang="de-DE" dirty="0">
                <a:latin typeface="Calibri" pitchFamily="34" charset="0"/>
                <a:cs typeface="Calibri" pitchFamily="34" charset="0"/>
              </a:rPr>
              <a:t>(</a:t>
            </a:r>
            <a:r>
              <a:rPr lang="de-DE" kern="1200" dirty="0" smtClean="0">
                <a:latin typeface="Calibri" pitchFamily="34" charset="0"/>
                <a:cs typeface="Calibri" pitchFamily="34" charset="0"/>
              </a:rPr>
              <a:t>Hist)Aminreiche</a:t>
            </a:r>
            <a:r>
              <a:rPr lang="de-DE" dirty="0">
                <a:latin typeface="Calibri" pitchFamily="34" charset="0"/>
                <a:cs typeface="Calibri" pitchFamily="34" charset="0"/>
              </a:rPr>
              <a:t> Lebensmittel</a:t>
            </a:r>
          </a:p>
        </p:txBody>
      </p:sp>
      <p:sp>
        <p:nvSpPr>
          <p:cNvPr id="3083" name="Rectangle 10"/>
          <p:cNvSpPr>
            <a:spLocks noChangeArrowheads="1"/>
          </p:cNvSpPr>
          <p:nvPr/>
        </p:nvSpPr>
        <p:spPr bwMode="auto">
          <a:xfrm>
            <a:off x="395288" y="2205038"/>
            <a:ext cx="5113337"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lstStyle/>
          <a:p>
            <a:pPr marL="342900" indent="-342900">
              <a:spcBef>
                <a:spcPct val="20000"/>
              </a:spcBef>
              <a:buClr>
                <a:srgbClr val="CC3300"/>
              </a:buClr>
              <a:buFontTx/>
              <a:buChar char="•"/>
            </a:pPr>
            <a:r>
              <a:rPr lang="en-US" sz="2400" dirty="0" err="1">
                <a:solidFill>
                  <a:srgbClr val="003399"/>
                </a:solidFill>
                <a:latin typeface="Calibri" pitchFamily="34" charset="0"/>
                <a:cs typeface="Calibri" pitchFamily="34" charset="0"/>
              </a:rPr>
              <a:t>Rotwein</a:t>
            </a:r>
            <a:r>
              <a:rPr lang="en-US" sz="2400" dirty="0">
                <a:solidFill>
                  <a:srgbClr val="003399"/>
                </a:solidFill>
                <a:latin typeface="Calibri" pitchFamily="34" charset="0"/>
                <a:cs typeface="Calibri" pitchFamily="34" charset="0"/>
              </a:rPr>
              <a:t>, </a:t>
            </a:r>
            <a:r>
              <a:rPr lang="en-US" sz="2400" dirty="0" err="1">
                <a:solidFill>
                  <a:srgbClr val="003399"/>
                </a:solidFill>
                <a:latin typeface="Calibri" pitchFamily="34" charset="0"/>
                <a:cs typeface="Calibri" pitchFamily="34" charset="0"/>
              </a:rPr>
              <a:t>Sekt</a:t>
            </a:r>
            <a:endParaRPr lang="en-US" sz="2400" dirty="0">
              <a:solidFill>
                <a:srgbClr val="003399"/>
              </a:solidFill>
              <a:latin typeface="Calibri" pitchFamily="34" charset="0"/>
              <a:cs typeface="Calibri" pitchFamily="34" charset="0"/>
            </a:endParaRPr>
          </a:p>
          <a:p>
            <a:pPr marL="342900" indent="-342900">
              <a:spcBef>
                <a:spcPct val="20000"/>
              </a:spcBef>
              <a:buClr>
                <a:srgbClr val="CC3300"/>
              </a:buClr>
              <a:buFontTx/>
              <a:buChar char="•"/>
            </a:pPr>
            <a:r>
              <a:rPr lang="en-US" sz="2400" dirty="0" err="1">
                <a:solidFill>
                  <a:srgbClr val="003399"/>
                </a:solidFill>
                <a:latin typeface="Calibri" pitchFamily="34" charset="0"/>
                <a:cs typeface="Calibri" pitchFamily="34" charset="0"/>
              </a:rPr>
              <a:t>Thunfisch</a:t>
            </a:r>
            <a:endParaRPr lang="en-US" sz="2400" dirty="0">
              <a:solidFill>
                <a:srgbClr val="003399"/>
              </a:solidFill>
              <a:latin typeface="Calibri" pitchFamily="34" charset="0"/>
              <a:cs typeface="Calibri" pitchFamily="34" charset="0"/>
            </a:endParaRPr>
          </a:p>
          <a:p>
            <a:pPr marL="342900" indent="-342900">
              <a:spcBef>
                <a:spcPct val="20000"/>
              </a:spcBef>
              <a:buClr>
                <a:srgbClr val="CC3300"/>
              </a:buClr>
              <a:buFontTx/>
              <a:buChar char="•"/>
            </a:pPr>
            <a:r>
              <a:rPr lang="en-US" sz="2400" dirty="0">
                <a:solidFill>
                  <a:srgbClr val="003399"/>
                </a:solidFill>
                <a:latin typeface="Calibri" pitchFamily="34" charset="0"/>
                <a:cs typeface="Calibri" pitchFamily="34" charset="0"/>
              </a:rPr>
              <a:t>Hart- und </a:t>
            </a:r>
            <a:r>
              <a:rPr lang="en-US" sz="2400" dirty="0" err="1">
                <a:solidFill>
                  <a:srgbClr val="003399"/>
                </a:solidFill>
                <a:latin typeface="Calibri" pitchFamily="34" charset="0"/>
                <a:cs typeface="Calibri" pitchFamily="34" charset="0"/>
              </a:rPr>
              <a:t>Räucherkäse</a:t>
            </a:r>
            <a:endParaRPr lang="en-US" sz="2400" dirty="0">
              <a:solidFill>
                <a:srgbClr val="003399"/>
              </a:solidFill>
              <a:latin typeface="Calibri" pitchFamily="34" charset="0"/>
              <a:cs typeface="Calibri" pitchFamily="34" charset="0"/>
            </a:endParaRPr>
          </a:p>
          <a:p>
            <a:pPr marL="342900" indent="-342900">
              <a:spcBef>
                <a:spcPct val="20000"/>
              </a:spcBef>
              <a:buClr>
                <a:srgbClr val="CC3300"/>
              </a:buClr>
              <a:buFontTx/>
              <a:buChar char="•"/>
            </a:pPr>
            <a:r>
              <a:rPr lang="en-US" sz="2400" dirty="0">
                <a:solidFill>
                  <a:srgbClr val="003399"/>
                </a:solidFill>
                <a:latin typeface="Calibri" pitchFamily="34" charset="0"/>
                <a:cs typeface="Calibri" pitchFamily="34" charset="0"/>
              </a:rPr>
              <a:t>Salami und </a:t>
            </a:r>
            <a:r>
              <a:rPr lang="en-US" sz="2400" dirty="0" err="1">
                <a:solidFill>
                  <a:srgbClr val="003399"/>
                </a:solidFill>
                <a:latin typeface="Calibri" pitchFamily="34" charset="0"/>
                <a:cs typeface="Calibri" pitchFamily="34" charset="0"/>
              </a:rPr>
              <a:t>andere</a:t>
            </a:r>
            <a:r>
              <a:rPr lang="en-US" sz="2400" dirty="0">
                <a:solidFill>
                  <a:srgbClr val="003399"/>
                </a:solidFill>
                <a:latin typeface="Calibri" pitchFamily="34" charset="0"/>
                <a:cs typeface="Calibri" pitchFamily="34" charset="0"/>
              </a:rPr>
              <a:t> </a:t>
            </a:r>
            <a:r>
              <a:rPr lang="en-US" sz="2400" dirty="0" err="1">
                <a:solidFill>
                  <a:srgbClr val="003399"/>
                </a:solidFill>
                <a:latin typeface="Calibri" pitchFamily="34" charset="0"/>
                <a:cs typeface="Calibri" pitchFamily="34" charset="0"/>
              </a:rPr>
              <a:t>Hartwürste</a:t>
            </a:r>
            <a:endParaRPr lang="en-US" sz="2400" dirty="0">
              <a:solidFill>
                <a:srgbClr val="003399"/>
              </a:solidFill>
              <a:latin typeface="Calibri" pitchFamily="34" charset="0"/>
              <a:cs typeface="Calibri" pitchFamily="34" charset="0"/>
            </a:endParaRPr>
          </a:p>
          <a:p>
            <a:pPr marL="342900" indent="-342900">
              <a:spcBef>
                <a:spcPct val="20000"/>
              </a:spcBef>
              <a:buClr>
                <a:srgbClr val="CC3300"/>
              </a:buClr>
              <a:buFontTx/>
              <a:buChar char="•"/>
            </a:pPr>
            <a:r>
              <a:rPr lang="en-US" sz="2400" dirty="0" err="1">
                <a:solidFill>
                  <a:srgbClr val="003399"/>
                </a:solidFill>
                <a:latin typeface="Calibri" pitchFamily="34" charset="0"/>
                <a:cs typeface="Calibri" pitchFamily="34" charset="0"/>
              </a:rPr>
              <a:t>Tomaten</a:t>
            </a:r>
            <a:r>
              <a:rPr lang="en-US" sz="2400" dirty="0">
                <a:solidFill>
                  <a:srgbClr val="003399"/>
                </a:solidFill>
                <a:latin typeface="Calibri" pitchFamily="34" charset="0"/>
                <a:cs typeface="Calibri" pitchFamily="34" charset="0"/>
              </a:rPr>
              <a:t>, Ketchup</a:t>
            </a:r>
          </a:p>
          <a:p>
            <a:pPr marL="342900" indent="-342900">
              <a:spcBef>
                <a:spcPct val="20000"/>
              </a:spcBef>
              <a:buClr>
                <a:srgbClr val="CC3300"/>
              </a:buClr>
              <a:buFontTx/>
              <a:buChar char="•"/>
            </a:pPr>
            <a:r>
              <a:rPr lang="en-US" sz="2400" dirty="0" err="1">
                <a:solidFill>
                  <a:srgbClr val="003399"/>
                </a:solidFill>
                <a:latin typeface="Calibri" pitchFamily="34" charset="0"/>
                <a:cs typeface="Calibri" pitchFamily="34" charset="0"/>
              </a:rPr>
              <a:t>Schokolade</a:t>
            </a:r>
            <a:endParaRPr lang="en-US" sz="2400" dirty="0">
              <a:solidFill>
                <a:srgbClr val="003399"/>
              </a:solidFill>
              <a:latin typeface="Calibri" pitchFamily="34" charset="0"/>
              <a:cs typeface="Calibri" pitchFamily="34" charset="0"/>
            </a:endParaRPr>
          </a:p>
          <a:p>
            <a:pPr marL="342900" indent="-342900">
              <a:spcBef>
                <a:spcPct val="20000"/>
              </a:spcBef>
              <a:buClr>
                <a:srgbClr val="CC3300"/>
              </a:buClr>
              <a:buFontTx/>
              <a:buChar char="•"/>
            </a:pPr>
            <a:r>
              <a:rPr lang="en-US" sz="2400" dirty="0">
                <a:solidFill>
                  <a:srgbClr val="003399"/>
                </a:solidFill>
                <a:latin typeface="Calibri" pitchFamily="34" charset="0"/>
                <a:cs typeface="Calibri" pitchFamily="34" charset="0"/>
              </a:rPr>
              <a:t>Sauerkraut</a:t>
            </a:r>
            <a:endParaRPr lang="de-DE" sz="2400" dirty="0">
              <a:solidFill>
                <a:srgbClr val="003399"/>
              </a:solidFill>
              <a:latin typeface="Calibri" pitchFamily="34" charset="0"/>
              <a:cs typeface="Calibri" pitchFamily="34" charset="0"/>
            </a:endParaRPr>
          </a:p>
        </p:txBody>
      </p:sp>
    </p:spTree>
    <p:extLst>
      <p:ext uri="{BB962C8B-B14F-4D97-AF65-F5344CB8AC3E}">
        <p14:creationId xmlns:p14="http://schemas.microsoft.com/office/powerpoint/2010/main" val="2583538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812800" y="457200"/>
            <a:ext cx="7143750" cy="707886"/>
          </a:xfrm>
          <a:prstGeom prst="rect">
            <a:avLst/>
          </a:prstGeom>
          <a:noFill/>
          <a:ln w="25400">
            <a:noFill/>
            <a:miter lim="800000"/>
            <a:headEnd/>
            <a:tailEnd/>
          </a:ln>
        </p:spPr>
        <p:txBody>
          <a:bodyPr>
            <a:spAutoFit/>
          </a:bodyPr>
          <a:lstStyle/>
          <a:p>
            <a:pPr algn="ctr" eaLnBrk="0" hangingPunct="0">
              <a:defRPr/>
            </a:pPr>
            <a:r>
              <a:rPr lang="de-DE" sz="4000" dirty="0">
                <a:solidFill>
                  <a:schemeClr val="accent2"/>
                </a:solidFill>
                <a:latin typeface="Calibri" pitchFamily="34" charset="0"/>
                <a:ea typeface="+mj-ea"/>
                <a:cs typeface="Arial" charset="0"/>
              </a:rPr>
              <a:t>Biogene Amine in NM</a:t>
            </a:r>
            <a:endParaRPr lang="de-CH" sz="4000" dirty="0">
              <a:solidFill>
                <a:schemeClr val="accent2"/>
              </a:solidFill>
              <a:latin typeface="Calibri" pitchFamily="34" charset="0"/>
              <a:ea typeface="+mj-ea"/>
              <a:cs typeface="Arial" charset="0"/>
            </a:endParaRPr>
          </a:p>
        </p:txBody>
      </p:sp>
      <p:pic>
        <p:nvPicPr>
          <p:cNvPr id="51203" name="Picture 3"/>
          <p:cNvPicPr>
            <a:picLocks noChangeAspect="1" noChangeArrowheads="1"/>
          </p:cNvPicPr>
          <p:nvPr/>
        </p:nvPicPr>
        <p:blipFill>
          <a:blip r:embed="rId3" cstate="print"/>
          <a:srcRect/>
          <a:stretch>
            <a:fillRect/>
          </a:stretch>
        </p:blipFill>
        <p:spPr bwMode="auto">
          <a:xfrm>
            <a:off x="179512" y="1628800"/>
            <a:ext cx="6408738" cy="4864100"/>
          </a:xfrm>
          <a:prstGeom prst="rect">
            <a:avLst/>
          </a:prstGeom>
          <a:noFill/>
          <a:ln w="9525">
            <a:noFill/>
            <a:miter lim="800000"/>
            <a:headEnd/>
            <a:tailEnd/>
          </a:ln>
        </p:spPr>
      </p:pic>
      <p:pic>
        <p:nvPicPr>
          <p:cNvPr id="4" name="Picture 8"/>
          <p:cNvPicPr>
            <a:picLocks noChangeAspect="1" noChangeArrowheads="1"/>
          </p:cNvPicPr>
          <p:nvPr/>
        </p:nvPicPr>
        <p:blipFill>
          <a:blip r:embed="rId4" cstate="print"/>
          <a:srcRect/>
          <a:stretch>
            <a:fillRect/>
          </a:stretch>
        </p:blipFill>
        <p:spPr bwMode="auto">
          <a:xfrm rot="386554">
            <a:off x="4695173" y="2884245"/>
            <a:ext cx="4332784" cy="2372894"/>
          </a:xfrm>
          <a:prstGeom prst="rect">
            <a:avLst/>
          </a:prstGeom>
          <a:noFill/>
          <a:ln w="9525">
            <a:noFill/>
            <a:miter lim="800000"/>
            <a:headEnd/>
            <a:tailEnd/>
          </a:ln>
        </p:spPr>
      </p:pic>
    </p:spTree>
    <p:extLst>
      <p:ext uri="{BB962C8B-B14F-4D97-AF65-F5344CB8AC3E}">
        <p14:creationId xmlns:p14="http://schemas.microsoft.com/office/powerpoint/2010/main" val="3727923864"/>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3" descr="daoline1"/>
          <p:cNvPicPr>
            <a:picLocks noChangeAspect="1" noChangeArrowheads="1"/>
          </p:cNvPicPr>
          <p:nvPr/>
        </p:nvPicPr>
        <p:blipFill>
          <a:blip r:embed="rId3" cstate="print">
            <a:lum bright="32000" contrast="26000"/>
          </a:blip>
          <a:srcRect/>
          <a:stretch>
            <a:fillRect/>
          </a:stretch>
        </p:blipFill>
        <p:spPr bwMode="auto">
          <a:xfrm>
            <a:off x="6300788" y="4868863"/>
            <a:ext cx="552450" cy="1543050"/>
          </a:xfrm>
          <a:prstGeom prst="rect">
            <a:avLst/>
          </a:prstGeom>
          <a:noFill/>
          <a:ln w="9525">
            <a:noFill/>
            <a:miter lim="800000"/>
            <a:headEnd/>
            <a:tailEnd/>
          </a:ln>
        </p:spPr>
      </p:pic>
      <p:sp>
        <p:nvSpPr>
          <p:cNvPr id="57347" name="AutoShape 8"/>
          <p:cNvSpPr>
            <a:spLocks noChangeArrowheads="1"/>
          </p:cNvSpPr>
          <p:nvPr/>
        </p:nvSpPr>
        <p:spPr bwMode="auto">
          <a:xfrm rot="-2157690">
            <a:off x="1987550" y="2943225"/>
            <a:ext cx="360363" cy="649288"/>
          </a:xfrm>
          <a:prstGeom prst="downArrow">
            <a:avLst>
              <a:gd name="adj1" fmla="val 50000"/>
              <a:gd name="adj2" fmla="val 45044"/>
            </a:avLst>
          </a:prstGeom>
          <a:solidFill>
            <a:srgbClr val="FF0000"/>
          </a:solidFill>
          <a:ln w="9525">
            <a:solidFill>
              <a:schemeClr val="tx1"/>
            </a:solidFill>
            <a:miter lim="800000"/>
            <a:headEnd/>
            <a:tailEnd/>
          </a:ln>
        </p:spPr>
        <p:txBody>
          <a:bodyPr wrap="none" anchor="ctr"/>
          <a:lstStyle/>
          <a:p>
            <a:endParaRPr lang="de-AT">
              <a:solidFill>
                <a:srgbClr val="0033CC"/>
              </a:solidFill>
              <a:latin typeface="Calibri" pitchFamily="34" charset="0"/>
            </a:endParaRPr>
          </a:p>
        </p:txBody>
      </p:sp>
      <p:sp>
        <p:nvSpPr>
          <p:cNvPr id="23565" name="Rectangle 13"/>
          <p:cNvSpPr>
            <a:spLocks noGrp="1" noChangeArrowheads="1"/>
          </p:cNvSpPr>
          <p:nvPr>
            <p:ph type="title"/>
          </p:nvPr>
        </p:nvSpPr>
        <p:spPr>
          <a:xfrm>
            <a:off x="457200" y="274638"/>
            <a:ext cx="8064500" cy="922337"/>
          </a:xfrm>
        </p:spPr>
        <p:txBody>
          <a:bodyPr/>
          <a:lstStyle/>
          <a:p>
            <a:pPr>
              <a:defRPr/>
            </a:pPr>
            <a:r>
              <a:rPr lang="de-DE" sz="4000" dirty="0" err="1" smtClean="0">
                <a:latin typeface="Calibri" pitchFamily="34" charset="0"/>
                <a:cs typeface="Arial" charset="0"/>
              </a:rPr>
              <a:t>Histaminintoleranz</a:t>
            </a:r>
            <a:endParaRPr lang="de-DE" sz="4000" dirty="0" smtClean="0">
              <a:latin typeface="Calibri" pitchFamily="34" charset="0"/>
              <a:cs typeface="Arial" charset="0"/>
            </a:endParaRPr>
          </a:p>
        </p:txBody>
      </p:sp>
      <p:sp>
        <p:nvSpPr>
          <p:cNvPr id="57349" name="AutoShape 15"/>
          <p:cNvSpPr>
            <a:spLocks noChangeArrowheads="1"/>
          </p:cNvSpPr>
          <p:nvPr/>
        </p:nvSpPr>
        <p:spPr bwMode="auto">
          <a:xfrm>
            <a:off x="4211638" y="2997200"/>
            <a:ext cx="360362" cy="503238"/>
          </a:xfrm>
          <a:prstGeom prst="downArrow">
            <a:avLst>
              <a:gd name="adj1" fmla="val 50000"/>
              <a:gd name="adj2" fmla="val 34912"/>
            </a:avLst>
          </a:prstGeom>
          <a:solidFill>
            <a:srgbClr val="FF0000"/>
          </a:solidFill>
          <a:ln w="9525">
            <a:solidFill>
              <a:schemeClr val="tx1"/>
            </a:solidFill>
            <a:miter lim="800000"/>
            <a:headEnd/>
            <a:tailEnd/>
          </a:ln>
        </p:spPr>
        <p:txBody>
          <a:bodyPr wrap="none" anchor="ctr"/>
          <a:lstStyle/>
          <a:p>
            <a:endParaRPr lang="de-AT">
              <a:solidFill>
                <a:srgbClr val="0033CC"/>
              </a:solidFill>
              <a:latin typeface="Calibri" pitchFamily="34" charset="0"/>
            </a:endParaRPr>
          </a:p>
        </p:txBody>
      </p:sp>
      <p:grpSp>
        <p:nvGrpSpPr>
          <p:cNvPr id="2" name="Gruppieren 20"/>
          <p:cNvGrpSpPr>
            <a:grpSpLocks/>
          </p:cNvGrpSpPr>
          <p:nvPr/>
        </p:nvGrpSpPr>
        <p:grpSpPr bwMode="auto">
          <a:xfrm>
            <a:off x="357188" y="1643063"/>
            <a:ext cx="8001000" cy="4821237"/>
            <a:chOff x="398460" y="1631947"/>
            <a:chExt cx="8001056" cy="4821241"/>
          </a:xfrm>
        </p:grpSpPr>
        <p:pic>
          <p:nvPicPr>
            <p:cNvPr id="57351" name="Picture 2" descr="histamin2"/>
            <p:cNvPicPr>
              <a:picLocks noChangeAspect="1" noChangeArrowheads="1"/>
            </p:cNvPicPr>
            <p:nvPr/>
          </p:nvPicPr>
          <p:blipFill>
            <a:blip r:embed="rId4" cstate="print"/>
            <a:srcRect/>
            <a:stretch>
              <a:fillRect/>
            </a:stretch>
          </p:blipFill>
          <p:spPr bwMode="auto">
            <a:xfrm rot="4648374">
              <a:off x="4356100" y="1989138"/>
              <a:ext cx="1644650" cy="1644650"/>
            </a:xfrm>
            <a:prstGeom prst="rect">
              <a:avLst/>
            </a:prstGeom>
            <a:noFill/>
            <a:ln w="9525">
              <a:noFill/>
              <a:miter lim="800000"/>
              <a:headEnd/>
              <a:tailEnd/>
            </a:ln>
          </p:spPr>
        </p:pic>
        <p:pic>
          <p:nvPicPr>
            <p:cNvPr id="57352" name="Picture 4" descr="Hamst_1"/>
            <p:cNvPicPr>
              <a:picLocks noChangeAspect="1" noChangeArrowheads="1"/>
            </p:cNvPicPr>
            <p:nvPr/>
          </p:nvPicPr>
          <p:blipFill>
            <a:blip r:embed="rId5" cstate="print"/>
            <a:srcRect/>
            <a:stretch>
              <a:fillRect/>
            </a:stretch>
          </p:blipFill>
          <p:spPr bwMode="auto">
            <a:xfrm>
              <a:off x="6156325" y="2565400"/>
              <a:ext cx="1290638" cy="1368425"/>
            </a:xfrm>
            <a:prstGeom prst="rect">
              <a:avLst/>
            </a:prstGeom>
            <a:noFill/>
            <a:ln w="9525">
              <a:noFill/>
              <a:miter lim="800000"/>
              <a:headEnd/>
              <a:tailEnd/>
            </a:ln>
          </p:spPr>
        </p:pic>
        <p:sp>
          <p:nvSpPr>
            <p:cNvPr id="57353" name="Oval 7"/>
            <p:cNvSpPr>
              <a:spLocks noChangeArrowheads="1"/>
            </p:cNvSpPr>
            <p:nvPr/>
          </p:nvSpPr>
          <p:spPr bwMode="auto">
            <a:xfrm>
              <a:off x="6742166" y="1703385"/>
              <a:ext cx="1657350" cy="1295400"/>
            </a:xfrm>
            <a:prstGeom prst="ellipse">
              <a:avLst/>
            </a:prstGeom>
            <a:solidFill>
              <a:srgbClr val="FF66CC">
                <a:alpha val="44706"/>
              </a:srgbClr>
            </a:solidFill>
            <a:ln w="9525">
              <a:solidFill>
                <a:schemeClr val="tx1"/>
              </a:solidFill>
              <a:round/>
              <a:headEnd/>
              <a:tailEnd/>
            </a:ln>
          </p:spPr>
          <p:txBody>
            <a:bodyPr wrap="none" anchor="ctr"/>
            <a:lstStyle/>
            <a:p>
              <a:pPr algn="ctr"/>
              <a:r>
                <a:rPr lang="de-DE" sz="2000" dirty="0">
                  <a:solidFill>
                    <a:srgbClr val="0033CC"/>
                  </a:solidFill>
                  <a:latin typeface="Calibri" pitchFamily="34" charset="0"/>
                  <a:cs typeface="Arial" charset="0"/>
                </a:rPr>
                <a:t>Externe </a:t>
              </a:r>
            </a:p>
            <a:p>
              <a:pPr algn="ctr"/>
              <a:r>
                <a:rPr lang="de-DE" sz="2000" dirty="0">
                  <a:solidFill>
                    <a:srgbClr val="0033CC"/>
                  </a:solidFill>
                  <a:latin typeface="Calibri" pitchFamily="34" charset="0"/>
                  <a:cs typeface="Arial" charset="0"/>
                </a:rPr>
                <a:t>Inhibitoren</a:t>
              </a:r>
            </a:p>
          </p:txBody>
        </p:sp>
        <p:sp>
          <p:nvSpPr>
            <p:cNvPr id="57354" name="AutoShape 9"/>
            <p:cNvSpPr>
              <a:spLocks noChangeArrowheads="1"/>
            </p:cNvSpPr>
            <p:nvPr/>
          </p:nvSpPr>
          <p:spPr bwMode="auto">
            <a:xfrm rot="3217539">
              <a:off x="5975351" y="3033712"/>
              <a:ext cx="360362" cy="576263"/>
            </a:xfrm>
            <a:prstGeom prst="downArrow">
              <a:avLst>
                <a:gd name="adj1" fmla="val 50000"/>
                <a:gd name="adj2" fmla="val 39978"/>
              </a:avLst>
            </a:prstGeom>
            <a:solidFill>
              <a:srgbClr val="FF0000"/>
            </a:solidFill>
            <a:ln w="9525">
              <a:solidFill>
                <a:schemeClr val="tx1"/>
              </a:solidFill>
              <a:miter lim="800000"/>
              <a:headEnd/>
              <a:tailEnd/>
            </a:ln>
          </p:spPr>
          <p:txBody>
            <a:bodyPr wrap="none" anchor="ctr"/>
            <a:lstStyle/>
            <a:p>
              <a:endParaRPr lang="de-AT">
                <a:solidFill>
                  <a:srgbClr val="0033CC"/>
                </a:solidFill>
                <a:latin typeface="Calibri" pitchFamily="34" charset="0"/>
              </a:endParaRPr>
            </a:p>
          </p:txBody>
        </p:sp>
        <p:sp>
          <p:nvSpPr>
            <p:cNvPr id="57355" name="Rectangle 10"/>
            <p:cNvSpPr>
              <a:spLocks noChangeArrowheads="1"/>
            </p:cNvSpPr>
            <p:nvPr/>
          </p:nvSpPr>
          <p:spPr bwMode="auto">
            <a:xfrm>
              <a:off x="2411413" y="3573463"/>
              <a:ext cx="3455987" cy="719137"/>
            </a:xfrm>
            <a:prstGeom prst="rect">
              <a:avLst/>
            </a:prstGeom>
            <a:solidFill>
              <a:schemeClr val="bg1">
                <a:alpha val="49019"/>
              </a:schemeClr>
            </a:solidFill>
            <a:ln w="9525">
              <a:solidFill>
                <a:schemeClr val="tx1"/>
              </a:solidFill>
              <a:miter lim="800000"/>
              <a:headEnd/>
              <a:tailEnd/>
            </a:ln>
          </p:spPr>
          <p:txBody>
            <a:bodyPr wrap="none" anchor="ctr"/>
            <a:lstStyle/>
            <a:p>
              <a:pPr algn="ctr"/>
              <a:r>
                <a:rPr lang="de-DE" sz="2000" dirty="0">
                  <a:solidFill>
                    <a:srgbClr val="0033CC"/>
                  </a:solidFill>
                  <a:latin typeface="Calibri" pitchFamily="34" charset="0"/>
                  <a:cs typeface="Arial" charset="0"/>
                </a:rPr>
                <a:t>Reduzierte DAO Aktivität</a:t>
              </a:r>
            </a:p>
          </p:txBody>
        </p:sp>
        <p:sp>
          <p:nvSpPr>
            <p:cNvPr id="57356" name="AutoShape 11"/>
            <p:cNvSpPr>
              <a:spLocks noChangeArrowheads="1"/>
            </p:cNvSpPr>
            <p:nvPr/>
          </p:nvSpPr>
          <p:spPr bwMode="auto">
            <a:xfrm>
              <a:off x="4067175" y="4365625"/>
              <a:ext cx="360363" cy="503238"/>
            </a:xfrm>
            <a:prstGeom prst="downArrow">
              <a:avLst>
                <a:gd name="adj1" fmla="val 50000"/>
                <a:gd name="adj2" fmla="val 34912"/>
              </a:avLst>
            </a:prstGeom>
            <a:solidFill>
              <a:srgbClr val="FF0000"/>
            </a:solidFill>
            <a:ln w="9525">
              <a:solidFill>
                <a:schemeClr val="tx1"/>
              </a:solidFill>
              <a:miter lim="800000"/>
              <a:headEnd/>
              <a:tailEnd/>
            </a:ln>
          </p:spPr>
          <p:txBody>
            <a:bodyPr wrap="none" anchor="ctr"/>
            <a:lstStyle/>
            <a:p>
              <a:endParaRPr lang="de-AT">
                <a:solidFill>
                  <a:srgbClr val="0033CC"/>
                </a:solidFill>
                <a:latin typeface="Calibri" pitchFamily="34" charset="0"/>
              </a:endParaRPr>
            </a:p>
          </p:txBody>
        </p:sp>
        <p:sp>
          <p:nvSpPr>
            <p:cNvPr id="57357" name="Rectangle 12"/>
            <p:cNvSpPr>
              <a:spLocks noChangeArrowheads="1"/>
            </p:cNvSpPr>
            <p:nvPr/>
          </p:nvSpPr>
          <p:spPr bwMode="auto">
            <a:xfrm>
              <a:off x="1763713" y="4941888"/>
              <a:ext cx="5113337" cy="1511300"/>
            </a:xfrm>
            <a:prstGeom prst="rect">
              <a:avLst/>
            </a:prstGeom>
            <a:solidFill>
              <a:schemeClr val="bg1">
                <a:alpha val="47058"/>
              </a:schemeClr>
            </a:solidFill>
            <a:ln w="9525">
              <a:solidFill>
                <a:schemeClr val="tx1"/>
              </a:solidFill>
              <a:miter lim="800000"/>
              <a:headEnd/>
              <a:tailEnd/>
            </a:ln>
          </p:spPr>
          <p:txBody>
            <a:bodyPr wrap="none" anchor="ctr"/>
            <a:lstStyle/>
            <a:p>
              <a:pPr algn="ctr"/>
              <a:r>
                <a:rPr lang="de-DE" sz="2000" b="1">
                  <a:solidFill>
                    <a:srgbClr val="0033CC"/>
                  </a:solidFill>
                  <a:latin typeface="Calibri" pitchFamily="34" charset="0"/>
                  <a:cs typeface="Arial" charset="0"/>
                </a:rPr>
                <a:t>Histaminintoleranz (HIT)</a:t>
              </a:r>
            </a:p>
            <a:p>
              <a:pPr algn="ctr"/>
              <a:r>
                <a:rPr lang="de-DE" sz="2000">
                  <a:solidFill>
                    <a:srgbClr val="0033CC"/>
                  </a:solidFill>
                  <a:latin typeface="Calibri" pitchFamily="34" charset="0"/>
                  <a:cs typeface="Arial" charset="0"/>
                </a:rPr>
                <a:t>Der Körper ist empfindlicher für </a:t>
              </a:r>
              <a:br>
                <a:rPr lang="de-DE" sz="2000">
                  <a:solidFill>
                    <a:srgbClr val="0033CC"/>
                  </a:solidFill>
                  <a:latin typeface="Calibri" pitchFamily="34" charset="0"/>
                  <a:cs typeface="Arial" charset="0"/>
                </a:rPr>
              </a:br>
              <a:r>
                <a:rPr lang="de-DE" sz="2000">
                  <a:solidFill>
                    <a:srgbClr val="0033CC"/>
                  </a:solidFill>
                  <a:latin typeface="Calibri" pitchFamily="34" charset="0"/>
                  <a:cs typeface="Arial" charset="0"/>
                </a:rPr>
                <a:t>Wirkung von externem Histamin</a:t>
              </a:r>
            </a:p>
            <a:p>
              <a:pPr algn="ctr"/>
              <a:endParaRPr lang="de-DE" sz="2000">
                <a:solidFill>
                  <a:srgbClr val="0033CC"/>
                </a:solidFill>
                <a:latin typeface="Calibri" pitchFamily="34" charset="0"/>
                <a:cs typeface="Arial" charset="0"/>
              </a:endParaRPr>
            </a:p>
          </p:txBody>
        </p:sp>
        <p:pic>
          <p:nvPicPr>
            <p:cNvPr id="57358" name="Picture 5"/>
            <p:cNvPicPr>
              <a:picLocks noChangeAspect="1" noChangeArrowheads="1"/>
            </p:cNvPicPr>
            <p:nvPr/>
          </p:nvPicPr>
          <p:blipFill>
            <a:blip r:embed="rId6" cstate="print"/>
            <a:srcRect b="18900"/>
            <a:stretch>
              <a:fillRect/>
            </a:stretch>
          </p:blipFill>
          <p:spPr bwMode="auto">
            <a:xfrm>
              <a:off x="1695447" y="1919285"/>
              <a:ext cx="1552575" cy="1655762"/>
            </a:xfrm>
            <a:prstGeom prst="rect">
              <a:avLst/>
            </a:prstGeom>
            <a:noFill/>
            <a:ln w="9525">
              <a:noFill/>
              <a:miter lim="800000"/>
              <a:headEnd/>
              <a:tailEnd/>
            </a:ln>
          </p:spPr>
        </p:pic>
        <p:sp>
          <p:nvSpPr>
            <p:cNvPr id="57359" name="Oval 6"/>
            <p:cNvSpPr>
              <a:spLocks noChangeArrowheads="1"/>
            </p:cNvSpPr>
            <p:nvPr/>
          </p:nvSpPr>
          <p:spPr bwMode="auto">
            <a:xfrm>
              <a:off x="398460" y="1703385"/>
              <a:ext cx="1873250" cy="1295400"/>
            </a:xfrm>
            <a:prstGeom prst="ellipse">
              <a:avLst/>
            </a:prstGeom>
            <a:solidFill>
              <a:schemeClr val="bg1">
                <a:alpha val="58823"/>
              </a:schemeClr>
            </a:solidFill>
            <a:ln w="9525">
              <a:solidFill>
                <a:schemeClr val="tx1"/>
              </a:solidFill>
              <a:round/>
              <a:headEnd/>
              <a:tailEnd/>
            </a:ln>
          </p:spPr>
          <p:txBody>
            <a:bodyPr wrap="none" anchor="ctr"/>
            <a:lstStyle/>
            <a:p>
              <a:pPr algn="ctr"/>
              <a:r>
                <a:rPr lang="de-DE" sz="2000">
                  <a:solidFill>
                    <a:srgbClr val="0033CC"/>
                  </a:solidFill>
                  <a:latin typeface="Calibri" pitchFamily="34" charset="0"/>
                  <a:cs typeface="Arial" charset="0"/>
                </a:rPr>
                <a:t>Genetische </a:t>
              </a:r>
            </a:p>
            <a:p>
              <a:pPr algn="ctr"/>
              <a:r>
                <a:rPr lang="de-DE" sz="2000">
                  <a:solidFill>
                    <a:srgbClr val="0033CC"/>
                  </a:solidFill>
                  <a:latin typeface="Calibri" pitchFamily="34" charset="0"/>
                  <a:cs typeface="Arial" charset="0"/>
                </a:rPr>
                <a:t>Defizienz</a:t>
              </a:r>
            </a:p>
          </p:txBody>
        </p:sp>
        <p:sp>
          <p:nvSpPr>
            <p:cNvPr id="57360" name="AutoShape 8"/>
            <p:cNvSpPr>
              <a:spLocks noChangeArrowheads="1"/>
            </p:cNvSpPr>
            <p:nvPr/>
          </p:nvSpPr>
          <p:spPr bwMode="auto">
            <a:xfrm rot="-2157690">
              <a:off x="1990722" y="2946397"/>
              <a:ext cx="360363" cy="649288"/>
            </a:xfrm>
            <a:prstGeom prst="downArrow">
              <a:avLst>
                <a:gd name="adj1" fmla="val 50000"/>
                <a:gd name="adj2" fmla="val 45044"/>
              </a:avLst>
            </a:prstGeom>
            <a:solidFill>
              <a:srgbClr val="FF0000"/>
            </a:solidFill>
            <a:ln w="9525">
              <a:solidFill>
                <a:schemeClr val="tx1"/>
              </a:solidFill>
              <a:miter lim="800000"/>
              <a:headEnd/>
              <a:tailEnd/>
            </a:ln>
          </p:spPr>
          <p:txBody>
            <a:bodyPr wrap="none" anchor="ctr"/>
            <a:lstStyle/>
            <a:p>
              <a:endParaRPr lang="de-AT">
                <a:solidFill>
                  <a:srgbClr val="0033CC"/>
                </a:solidFill>
                <a:latin typeface="Calibri" pitchFamily="34" charset="0"/>
              </a:endParaRPr>
            </a:p>
          </p:txBody>
        </p:sp>
        <p:sp>
          <p:nvSpPr>
            <p:cNvPr id="57361" name="Oval 14"/>
            <p:cNvSpPr>
              <a:spLocks noChangeArrowheads="1"/>
            </p:cNvSpPr>
            <p:nvPr/>
          </p:nvSpPr>
          <p:spPr bwMode="auto">
            <a:xfrm>
              <a:off x="3422647" y="1631947"/>
              <a:ext cx="2089150" cy="1295400"/>
            </a:xfrm>
            <a:prstGeom prst="ellipse">
              <a:avLst/>
            </a:prstGeom>
            <a:solidFill>
              <a:schemeClr val="bg1">
                <a:alpha val="45097"/>
              </a:schemeClr>
            </a:solidFill>
            <a:ln w="9525">
              <a:solidFill>
                <a:schemeClr val="tx1"/>
              </a:solidFill>
              <a:round/>
              <a:headEnd/>
              <a:tailEnd/>
            </a:ln>
          </p:spPr>
          <p:txBody>
            <a:bodyPr wrap="none" anchor="ctr"/>
            <a:lstStyle/>
            <a:p>
              <a:pPr algn="ctr"/>
              <a:r>
                <a:rPr lang="de-DE" sz="2000">
                  <a:solidFill>
                    <a:srgbClr val="0033CC"/>
                  </a:solidFill>
                  <a:latin typeface="Calibri" pitchFamily="34" charset="0"/>
                  <a:cs typeface="Arial" charset="0"/>
                </a:rPr>
                <a:t>Erhöhte Zufuhr </a:t>
              </a:r>
              <a:br>
                <a:rPr lang="de-DE" sz="2000">
                  <a:solidFill>
                    <a:srgbClr val="0033CC"/>
                  </a:solidFill>
                  <a:latin typeface="Calibri" pitchFamily="34" charset="0"/>
                  <a:cs typeface="Arial" charset="0"/>
                </a:rPr>
              </a:br>
              <a:r>
                <a:rPr lang="de-DE" sz="2000">
                  <a:solidFill>
                    <a:srgbClr val="0033CC"/>
                  </a:solidFill>
                  <a:latin typeface="Calibri" pitchFamily="34" charset="0"/>
                  <a:cs typeface="Arial" charset="0"/>
                </a:rPr>
                <a:t>von Histamin</a:t>
              </a:r>
            </a:p>
          </p:txBody>
        </p:sp>
        <p:sp>
          <p:nvSpPr>
            <p:cNvPr id="57362" name="AutoShape 15"/>
            <p:cNvSpPr>
              <a:spLocks noChangeArrowheads="1"/>
            </p:cNvSpPr>
            <p:nvPr/>
          </p:nvSpPr>
          <p:spPr bwMode="auto">
            <a:xfrm>
              <a:off x="4214810" y="3000372"/>
              <a:ext cx="360362" cy="503238"/>
            </a:xfrm>
            <a:prstGeom prst="downArrow">
              <a:avLst>
                <a:gd name="adj1" fmla="val 50000"/>
                <a:gd name="adj2" fmla="val 34912"/>
              </a:avLst>
            </a:prstGeom>
            <a:solidFill>
              <a:srgbClr val="FF0000"/>
            </a:solidFill>
            <a:ln w="9525">
              <a:solidFill>
                <a:schemeClr val="tx1"/>
              </a:solidFill>
              <a:miter lim="800000"/>
              <a:headEnd/>
              <a:tailEnd/>
            </a:ln>
          </p:spPr>
          <p:txBody>
            <a:bodyPr wrap="none" anchor="ctr"/>
            <a:lstStyle/>
            <a:p>
              <a:endParaRPr lang="de-AT">
                <a:solidFill>
                  <a:srgbClr val="0033CC"/>
                </a:solidFill>
                <a:latin typeface="Calibri" pitchFamily="34" charset="0"/>
              </a:endParaRPr>
            </a:p>
          </p:txBody>
        </p:sp>
      </p:grpSp>
      <p:sp>
        <p:nvSpPr>
          <p:cNvPr id="19" name="Ellipse 18"/>
          <p:cNvSpPr/>
          <p:nvPr/>
        </p:nvSpPr>
        <p:spPr>
          <a:xfrm>
            <a:off x="1547664" y="1556792"/>
            <a:ext cx="2160240" cy="504056"/>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dirty="0" smtClean="0">
                <a:solidFill>
                  <a:srgbClr val="FFFF00"/>
                </a:solidFill>
                <a:latin typeface="Calibri" pitchFamily="34" charset="0"/>
              </a:rPr>
              <a:t>Permanente HI</a:t>
            </a:r>
            <a:endParaRPr lang="de-DE" dirty="0">
              <a:solidFill>
                <a:srgbClr val="FFFF00"/>
              </a:solidFill>
              <a:latin typeface="Calibri" pitchFamily="34" charset="0"/>
            </a:endParaRPr>
          </a:p>
        </p:txBody>
      </p:sp>
      <p:sp>
        <p:nvSpPr>
          <p:cNvPr id="20" name="Ellipse 19"/>
          <p:cNvSpPr/>
          <p:nvPr/>
        </p:nvSpPr>
        <p:spPr>
          <a:xfrm>
            <a:off x="5148064" y="1556792"/>
            <a:ext cx="2160240" cy="504056"/>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DE" dirty="0" smtClean="0">
                <a:solidFill>
                  <a:srgbClr val="FFFF00"/>
                </a:solidFill>
                <a:latin typeface="Calibri" pitchFamily="34" charset="0"/>
              </a:rPr>
              <a:t>temporäre HI</a:t>
            </a:r>
            <a:endParaRPr lang="de-DE" dirty="0">
              <a:solidFill>
                <a:srgbClr val="FFFF00"/>
              </a:solidFill>
              <a:latin typeface="Calibri" pitchFamily="34" charset="0"/>
            </a:endParaRPr>
          </a:p>
        </p:txBody>
      </p:sp>
    </p:spTree>
    <p:extLst>
      <p:ext uri="{BB962C8B-B14F-4D97-AF65-F5344CB8AC3E}">
        <p14:creationId xmlns:p14="http://schemas.microsoft.com/office/powerpoint/2010/main" val="1027069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a:spLocks noGrp="1"/>
          </p:cNvSpPr>
          <p:nvPr>
            <p:ph type="title"/>
          </p:nvPr>
        </p:nvSpPr>
        <p:spPr>
          <a:xfrm>
            <a:off x="214282" y="428604"/>
            <a:ext cx="7858180" cy="723900"/>
          </a:xfrm>
        </p:spPr>
        <p:txBody>
          <a:bodyPr>
            <a:noAutofit/>
          </a:bodyPr>
          <a:lstStyle/>
          <a:p>
            <a:pPr eaLnBrk="1" hangingPunct="1"/>
            <a:r>
              <a:rPr lang="de-DE" sz="3400" dirty="0" smtClean="0">
                <a:latin typeface="Calibri" pitchFamily="34" charset="0"/>
                <a:cs typeface="Arial" charset="0"/>
              </a:rPr>
              <a:t>Histamin-Intoleranz</a:t>
            </a:r>
            <a:endParaRPr lang="en-US" sz="3400" dirty="0" smtClean="0">
              <a:latin typeface="Calibri" pitchFamily="34" charset="0"/>
              <a:cs typeface="Arial" charset="0"/>
            </a:endParaRPr>
          </a:p>
        </p:txBody>
      </p:sp>
      <p:grpSp>
        <p:nvGrpSpPr>
          <p:cNvPr id="2" name="Gruppieren 22"/>
          <p:cNvGrpSpPr/>
          <p:nvPr/>
        </p:nvGrpSpPr>
        <p:grpSpPr>
          <a:xfrm>
            <a:off x="571472" y="1928802"/>
            <a:ext cx="7715304" cy="4357718"/>
            <a:chOff x="357158" y="1000108"/>
            <a:chExt cx="7715304" cy="4357718"/>
          </a:xfrm>
        </p:grpSpPr>
        <p:cxnSp>
          <p:nvCxnSpPr>
            <p:cNvPr id="70" name="Straight Arrow Connector 34"/>
            <p:cNvCxnSpPr/>
            <p:nvPr/>
          </p:nvCxnSpPr>
          <p:spPr>
            <a:xfrm flipV="1">
              <a:off x="2857488" y="1357298"/>
              <a:ext cx="1714512" cy="1071570"/>
            </a:xfrm>
            <a:prstGeom prst="straightConnector1">
              <a:avLst/>
            </a:prstGeom>
            <a:ln w="254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4" name="Freeform 1"/>
            <p:cNvSpPr>
              <a:spLocks/>
            </p:cNvSpPr>
            <p:nvPr/>
          </p:nvSpPr>
          <p:spPr bwMode="auto">
            <a:xfrm>
              <a:off x="357158" y="1857364"/>
              <a:ext cx="6715172" cy="269875"/>
            </a:xfrm>
            <a:custGeom>
              <a:avLst/>
              <a:gdLst>
                <a:gd name="T0" fmla="*/ 0 w 5189"/>
                <a:gd name="T1" fmla="*/ 16532225 h 425"/>
                <a:gd name="T2" fmla="*/ 347054786 w 5189"/>
                <a:gd name="T3" fmla="*/ 0 h 425"/>
                <a:gd name="T4" fmla="*/ 2147483647 w 5189"/>
                <a:gd name="T5" fmla="*/ 5645151 h 425"/>
                <a:gd name="T6" fmla="*/ 2147483647 w 5189"/>
                <a:gd name="T7" fmla="*/ 27419302 h 425"/>
                <a:gd name="T8" fmla="*/ 2147483647 w 5189"/>
                <a:gd name="T9" fmla="*/ 54838604 h 425"/>
                <a:gd name="T10" fmla="*/ 2147483647 w 5189"/>
                <a:gd name="T11" fmla="*/ 82257896 h 425"/>
                <a:gd name="T12" fmla="*/ 2147483647 w 5189"/>
                <a:gd name="T13" fmla="*/ 93144988 h 425"/>
                <a:gd name="T14" fmla="*/ 2147483647 w 5189"/>
                <a:gd name="T15" fmla="*/ 104032060 h 425"/>
                <a:gd name="T16" fmla="*/ 2147483647 w 5189"/>
                <a:gd name="T17" fmla="*/ 158870644 h 425"/>
                <a:gd name="T18" fmla="*/ 2147483647 w 5189"/>
                <a:gd name="T19" fmla="*/ 153628721 h 425"/>
                <a:gd name="T20" fmla="*/ 2147483647 w 5189"/>
                <a:gd name="T21" fmla="*/ 126209428 h 425"/>
                <a:gd name="T22" fmla="*/ 2147483647 w 5189"/>
                <a:gd name="T23" fmla="*/ 120564280 h 425"/>
                <a:gd name="T24" fmla="*/ 2147483647 w 5189"/>
                <a:gd name="T25" fmla="*/ 93144988 h 425"/>
                <a:gd name="T26" fmla="*/ 2147483647 w 5189"/>
                <a:gd name="T27" fmla="*/ 71370824 h 425"/>
                <a:gd name="T28" fmla="*/ 2147483647 w 5189"/>
                <a:gd name="T29" fmla="*/ 65725676 h 425"/>
                <a:gd name="T30" fmla="*/ 2147483647 w 5189"/>
                <a:gd name="T31" fmla="*/ 54838604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sz="1600">
                <a:latin typeface="Calibri" pitchFamily="34" charset="0"/>
              </a:endParaRPr>
            </a:p>
          </p:txBody>
        </p:sp>
        <p:sp>
          <p:nvSpPr>
            <p:cNvPr id="98" name="Abgerundetes Rechteck 97"/>
            <p:cNvSpPr/>
            <p:nvPr/>
          </p:nvSpPr>
          <p:spPr>
            <a:xfrm>
              <a:off x="928662" y="4929198"/>
              <a:ext cx="5715040" cy="428628"/>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1600" dirty="0" smtClean="0">
                  <a:solidFill>
                    <a:schemeClr val="tx1"/>
                  </a:solidFill>
                  <a:latin typeface="Calibri" pitchFamily="34" charset="0"/>
                </a:rPr>
                <a:t>D ü n </a:t>
              </a:r>
              <a:r>
                <a:rPr lang="de-AT" sz="1600" dirty="0" err="1" smtClean="0">
                  <a:solidFill>
                    <a:schemeClr val="tx1"/>
                  </a:solidFill>
                  <a:latin typeface="Calibri" pitchFamily="34" charset="0"/>
                </a:rPr>
                <a:t>n</a:t>
              </a:r>
              <a:r>
                <a:rPr lang="de-AT" sz="1600" dirty="0" smtClean="0">
                  <a:solidFill>
                    <a:schemeClr val="tx1"/>
                  </a:solidFill>
                  <a:latin typeface="Calibri" pitchFamily="34" charset="0"/>
                </a:rPr>
                <a:t> d a r m</a:t>
              </a:r>
              <a:endParaRPr lang="de-AT" sz="1600" dirty="0">
                <a:solidFill>
                  <a:schemeClr val="tx1"/>
                </a:solidFill>
                <a:latin typeface="Calibri" pitchFamily="34" charset="0"/>
              </a:endParaRPr>
            </a:p>
          </p:txBody>
        </p:sp>
        <p:sp>
          <p:nvSpPr>
            <p:cNvPr id="131" name="Freeform 1"/>
            <p:cNvSpPr>
              <a:spLocks/>
            </p:cNvSpPr>
            <p:nvPr/>
          </p:nvSpPr>
          <p:spPr bwMode="auto">
            <a:xfrm>
              <a:off x="571472" y="4429132"/>
              <a:ext cx="6643734" cy="269875"/>
            </a:xfrm>
            <a:custGeom>
              <a:avLst/>
              <a:gdLst>
                <a:gd name="T0" fmla="*/ 0 w 5189"/>
                <a:gd name="T1" fmla="*/ 16532225 h 425"/>
                <a:gd name="T2" fmla="*/ 347054786 w 5189"/>
                <a:gd name="T3" fmla="*/ 0 h 425"/>
                <a:gd name="T4" fmla="*/ 2147483647 w 5189"/>
                <a:gd name="T5" fmla="*/ 5645151 h 425"/>
                <a:gd name="T6" fmla="*/ 2147483647 w 5189"/>
                <a:gd name="T7" fmla="*/ 27419302 h 425"/>
                <a:gd name="T8" fmla="*/ 2147483647 w 5189"/>
                <a:gd name="T9" fmla="*/ 54838604 h 425"/>
                <a:gd name="T10" fmla="*/ 2147483647 w 5189"/>
                <a:gd name="T11" fmla="*/ 82257896 h 425"/>
                <a:gd name="T12" fmla="*/ 2147483647 w 5189"/>
                <a:gd name="T13" fmla="*/ 93144988 h 425"/>
                <a:gd name="T14" fmla="*/ 2147483647 w 5189"/>
                <a:gd name="T15" fmla="*/ 104032060 h 425"/>
                <a:gd name="T16" fmla="*/ 2147483647 w 5189"/>
                <a:gd name="T17" fmla="*/ 158870644 h 425"/>
                <a:gd name="T18" fmla="*/ 2147483647 w 5189"/>
                <a:gd name="T19" fmla="*/ 153628721 h 425"/>
                <a:gd name="T20" fmla="*/ 2147483647 w 5189"/>
                <a:gd name="T21" fmla="*/ 126209428 h 425"/>
                <a:gd name="T22" fmla="*/ 2147483647 w 5189"/>
                <a:gd name="T23" fmla="*/ 120564280 h 425"/>
                <a:gd name="T24" fmla="*/ 2147483647 w 5189"/>
                <a:gd name="T25" fmla="*/ 93144988 h 425"/>
                <a:gd name="T26" fmla="*/ 2147483647 w 5189"/>
                <a:gd name="T27" fmla="*/ 71370824 h 425"/>
                <a:gd name="T28" fmla="*/ 2147483647 w 5189"/>
                <a:gd name="T29" fmla="*/ 65725676 h 425"/>
                <a:gd name="T30" fmla="*/ 2147483647 w 5189"/>
                <a:gd name="T31" fmla="*/ 54838604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sz="1600">
                <a:latin typeface="Calibri" pitchFamily="34" charset="0"/>
              </a:endParaRPr>
            </a:p>
          </p:txBody>
        </p:sp>
        <p:cxnSp>
          <p:nvCxnSpPr>
            <p:cNvPr id="137" name="Straight Arrow Connector 15"/>
            <p:cNvCxnSpPr>
              <a:stCxn id="52" idx="3"/>
            </p:cNvCxnSpPr>
            <p:nvPr/>
          </p:nvCxnSpPr>
          <p:spPr>
            <a:xfrm>
              <a:off x="2857488" y="2607463"/>
              <a:ext cx="1928826" cy="392909"/>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5"/>
            <p:cNvCxnSpPr>
              <a:stCxn id="71" idx="3"/>
              <a:endCxn id="82" idx="1"/>
            </p:cNvCxnSpPr>
            <p:nvPr/>
          </p:nvCxnSpPr>
          <p:spPr>
            <a:xfrm>
              <a:off x="2428860" y="3321843"/>
              <a:ext cx="2357454" cy="134603"/>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44" name="Straight Arrow Connector 15"/>
            <p:cNvCxnSpPr>
              <a:stCxn id="63" idx="3"/>
            </p:cNvCxnSpPr>
            <p:nvPr/>
          </p:nvCxnSpPr>
          <p:spPr>
            <a:xfrm>
              <a:off x="2285984" y="2964653"/>
              <a:ext cx="2500330" cy="321471"/>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5"/>
            <p:cNvCxnSpPr>
              <a:stCxn id="76" idx="3"/>
            </p:cNvCxnSpPr>
            <p:nvPr/>
          </p:nvCxnSpPr>
          <p:spPr>
            <a:xfrm flipV="1">
              <a:off x="2214546" y="3643314"/>
              <a:ext cx="2571768" cy="35719"/>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166" name="Pfeil nach rechts 165"/>
            <p:cNvSpPr/>
            <p:nvPr/>
          </p:nvSpPr>
          <p:spPr>
            <a:xfrm>
              <a:off x="4572000" y="1071546"/>
              <a:ext cx="1428760" cy="642942"/>
            </a:xfrm>
            <a:prstGeom prst="rightArrow">
              <a:avLst/>
            </a:prstGeom>
            <a:solidFill>
              <a:srgbClr val="C00000">
                <a:alpha val="50000"/>
              </a:srgb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b="1" dirty="0" smtClean="0">
                  <a:solidFill>
                    <a:schemeClr val="bg1"/>
                  </a:solidFill>
                  <a:latin typeface="Calibri" pitchFamily="34" charset="0"/>
                </a:rPr>
                <a:t>Rezeptoren</a:t>
              </a:r>
              <a:endParaRPr lang="de-AT" sz="1600" b="1" dirty="0">
                <a:solidFill>
                  <a:schemeClr val="bg1"/>
                </a:solidFill>
                <a:latin typeface="Calibri" pitchFamily="34" charset="0"/>
              </a:endParaRPr>
            </a:p>
          </p:txBody>
        </p:sp>
        <p:sp>
          <p:nvSpPr>
            <p:cNvPr id="169" name="Ellipse 168"/>
            <p:cNvSpPr/>
            <p:nvPr/>
          </p:nvSpPr>
          <p:spPr>
            <a:xfrm>
              <a:off x="2928926" y="2500306"/>
              <a:ext cx="1000132" cy="1785950"/>
            </a:xfrm>
            <a:prstGeom prst="ellipse">
              <a:avLst/>
            </a:prstGeom>
            <a:solidFill>
              <a:schemeClr val="bg1">
                <a:lumMod val="85000"/>
                <a:alpha val="50000"/>
              </a:schemeClr>
            </a:solidFill>
            <a:ln>
              <a:solidFill>
                <a:schemeClr val="accent2">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dirty="0" smtClean="0">
                  <a:solidFill>
                    <a:schemeClr val="tx1"/>
                  </a:solidFill>
                  <a:latin typeface="Calibri" pitchFamily="34" charset="0"/>
                </a:rPr>
                <a:t>DAO</a:t>
              </a:r>
              <a:endParaRPr lang="de-AT" dirty="0">
                <a:solidFill>
                  <a:schemeClr val="tx1"/>
                </a:solidFill>
                <a:latin typeface="Calibri" pitchFamily="34" charset="0"/>
              </a:endParaRPr>
            </a:p>
          </p:txBody>
        </p:sp>
        <p:sp>
          <p:nvSpPr>
            <p:cNvPr id="52" name="Abgerundetes Rechteck 51"/>
            <p:cNvSpPr/>
            <p:nvPr/>
          </p:nvSpPr>
          <p:spPr>
            <a:xfrm>
              <a:off x="1857356" y="2428868"/>
              <a:ext cx="1000132" cy="357190"/>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b="1" dirty="0" smtClean="0">
                  <a:solidFill>
                    <a:schemeClr val="tx1">
                      <a:lumMod val="65000"/>
                      <a:lumOff val="35000"/>
                    </a:schemeClr>
                  </a:solidFill>
                  <a:latin typeface="Calibri" pitchFamily="34" charset="0"/>
                  <a:cs typeface="Arial" pitchFamily="34" charset="0"/>
                </a:rPr>
                <a:t>Histamin</a:t>
              </a:r>
              <a:endParaRPr lang="de-AT" sz="1600" b="1" dirty="0">
                <a:solidFill>
                  <a:schemeClr val="tx1">
                    <a:lumMod val="65000"/>
                    <a:lumOff val="35000"/>
                  </a:schemeClr>
                </a:solidFill>
                <a:latin typeface="Calibri" pitchFamily="34" charset="0"/>
                <a:cs typeface="Arial" pitchFamily="34" charset="0"/>
              </a:endParaRPr>
            </a:p>
          </p:txBody>
        </p:sp>
        <p:sp>
          <p:nvSpPr>
            <p:cNvPr id="63" name="Abgerundetes Rechteck 62"/>
            <p:cNvSpPr/>
            <p:nvPr/>
          </p:nvSpPr>
          <p:spPr>
            <a:xfrm>
              <a:off x="1285852" y="2786058"/>
              <a:ext cx="1000132" cy="357190"/>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dirty="0" err="1" smtClean="0">
                  <a:solidFill>
                    <a:schemeClr val="tx1">
                      <a:lumMod val="65000"/>
                      <a:lumOff val="35000"/>
                    </a:schemeClr>
                  </a:solidFill>
                  <a:latin typeface="Calibri" pitchFamily="34" charset="0"/>
                  <a:cs typeface="Arial" pitchFamily="34" charset="0"/>
                </a:rPr>
                <a:t>Putrescin</a:t>
              </a:r>
              <a:endParaRPr lang="de-AT" sz="1600" dirty="0">
                <a:solidFill>
                  <a:schemeClr val="tx1">
                    <a:lumMod val="65000"/>
                    <a:lumOff val="35000"/>
                  </a:schemeClr>
                </a:solidFill>
                <a:latin typeface="Calibri" pitchFamily="34" charset="0"/>
                <a:cs typeface="Arial" pitchFamily="34" charset="0"/>
              </a:endParaRPr>
            </a:p>
          </p:txBody>
        </p:sp>
        <p:sp>
          <p:nvSpPr>
            <p:cNvPr id="71" name="Abgerundetes Rechteck 70"/>
            <p:cNvSpPr/>
            <p:nvPr/>
          </p:nvSpPr>
          <p:spPr>
            <a:xfrm>
              <a:off x="1428728" y="3143248"/>
              <a:ext cx="1000132" cy="357190"/>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dirty="0" err="1" smtClean="0">
                  <a:solidFill>
                    <a:schemeClr val="tx1">
                      <a:lumMod val="65000"/>
                      <a:lumOff val="35000"/>
                    </a:schemeClr>
                  </a:solidFill>
                  <a:latin typeface="Calibri" pitchFamily="34" charset="0"/>
                  <a:cs typeface="Arial" pitchFamily="34" charset="0"/>
                </a:rPr>
                <a:t>Cadaverin</a:t>
              </a:r>
              <a:endParaRPr lang="de-AT" sz="1600" dirty="0">
                <a:solidFill>
                  <a:schemeClr val="tx1">
                    <a:lumMod val="65000"/>
                    <a:lumOff val="35000"/>
                  </a:schemeClr>
                </a:solidFill>
                <a:latin typeface="Calibri" pitchFamily="34" charset="0"/>
                <a:cs typeface="Arial" pitchFamily="34" charset="0"/>
              </a:endParaRPr>
            </a:p>
          </p:txBody>
        </p:sp>
        <p:sp>
          <p:nvSpPr>
            <p:cNvPr id="76" name="Abgerundetes Rechteck 75"/>
            <p:cNvSpPr/>
            <p:nvPr/>
          </p:nvSpPr>
          <p:spPr>
            <a:xfrm>
              <a:off x="1214414" y="3500438"/>
              <a:ext cx="1000132" cy="357190"/>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dirty="0" smtClean="0">
                  <a:solidFill>
                    <a:schemeClr val="tx1">
                      <a:lumMod val="65000"/>
                      <a:lumOff val="35000"/>
                    </a:schemeClr>
                  </a:solidFill>
                  <a:latin typeface="Calibri" pitchFamily="34" charset="0"/>
                  <a:cs typeface="Arial" pitchFamily="34" charset="0"/>
                </a:rPr>
                <a:t>Tyramin</a:t>
              </a:r>
              <a:endParaRPr lang="de-AT" sz="1600" dirty="0">
                <a:solidFill>
                  <a:schemeClr val="tx1">
                    <a:lumMod val="65000"/>
                    <a:lumOff val="35000"/>
                  </a:schemeClr>
                </a:solidFill>
                <a:latin typeface="Calibri" pitchFamily="34" charset="0"/>
                <a:cs typeface="Arial" pitchFamily="34" charset="0"/>
              </a:endParaRPr>
            </a:p>
          </p:txBody>
        </p:sp>
        <p:sp>
          <p:nvSpPr>
            <p:cNvPr id="77" name="Abgerundetes Rechteck 76"/>
            <p:cNvSpPr/>
            <p:nvPr/>
          </p:nvSpPr>
          <p:spPr>
            <a:xfrm>
              <a:off x="1428728" y="3857628"/>
              <a:ext cx="1000132" cy="357190"/>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dirty="0" err="1" smtClean="0">
                  <a:solidFill>
                    <a:schemeClr val="tx1">
                      <a:lumMod val="65000"/>
                      <a:lumOff val="35000"/>
                    </a:schemeClr>
                  </a:solidFill>
                  <a:latin typeface="Calibri" pitchFamily="34" charset="0"/>
                  <a:cs typeface="Arial" pitchFamily="34" charset="0"/>
                </a:rPr>
                <a:t>Serotonin</a:t>
              </a:r>
              <a:endParaRPr lang="de-AT" sz="1600" dirty="0">
                <a:solidFill>
                  <a:schemeClr val="tx1">
                    <a:lumMod val="65000"/>
                    <a:lumOff val="35000"/>
                  </a:schemeClr>
                </a:solidFill>
                <a:latin typeface="Calibri" pitchFamily="34" charset="0"/>
                <a:cs typeface="Arial" pitchFamily="34" charset="0"/>
              </a:endParaRPr>
            </a:p>
          </p:txBody>
        </p:sp>
        <p:sp>
          <p:nvSpPr>
            <p:cNvPr id="78" name="Abgerundetes Rechteck 77"/>
            <p:cNvSpPr/>
            <p:nvPr/>
          </p:nvSpPr>
          <p:spPr>
            <a:xfrm rot="16200000">
              <a:off x="-107189" y="3107529"/>
              <a:ext cx="2143140" cy="357190"/>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b="1" dirty="0" err="1" smtClean="0">
                  <a:solidFill>
                    <a:schemeClr val="tx1">
                      <a:lumMod val="65000"/>
                      <a:lumOff val="35000"/>
                    </a:schemeClr>
                  </a:solidFill>
                  <a:latin typeface="Calibri" pitchFamily="34" charset="0"/>
                  <a:cs typeface="Arial" pitchFamily="34" charset="0"/>
                </a:rPr>
                <a:t>Biogene</a:t>
              </a:r>
              <a:r>
                <a:rPr lang="de-AT" sz="1600" b="1" dirty="0" smtClean="0">
                  <a:solidFill>
                    <a:schemeClr val="tx1">
                      <a:lumMod val="65000"/>
                      <a:lumOff val="35000"/>
                    </a:schemeClr>
                  </a:solidFill>
                  <a:latin typeface="Calibri" pitchFamily="34" charset="0"/>
                  <a:cs typeface="Arial" pitchFamily="34" charset="0"/>
                </a:rPr>
                <a:t> Amine</a:t>
              </a:r>
              <a:endParaRPr lang="de-AT" sz="1600" b="1" dirty="0">
                <a:solidFill>
                  <a:schemeClr val="tx1">
                    <a:lumMod val="65000"/>
                    <a:lumOff val="35000"/>
                  </a:schemeClr>
                </a:solidFill>
                <a:latin typeface="Calibri" pitchFamily="34" charset="0"/>
                <a:cs typeface="Arial" pitchFamily="34" charset="0"/>
              </a:endParaRPr>
            </a:p>
          </p:txBody>
        </p:sp>
        <p:sp>
          <p:nvSpPr>
            <p:cNvPr id="82" name="Abgerundetes Rechteck 81"/>
            <p:cNvSpPr/>
            <p:nvPr/>
          </p:nvSpPr>
          <p:spPr>
            <a:xfrm>
              <a:off x="4786314" y="2786058"/>
              <a:ext cx="2143140" cy="1340776"/>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b="1" dirty="0" smtClean="0">
                  <a:solidFill>
                    <a:schemeClr val="tx1">
                      <a:lumMod val="65000"/>
                      <a:lumOff val="35000"/>
                    </a:schemeClr>
                  </a:solidFill>
                  <a:latin typeface="Calibri" pitchFamily="34" charset="0"/>
                  <a:cs typeface="Arial" pitchFamily="34" charset="0"/>
                </a:rPr>
                <a:t>Abbauprodukte</a:t>
              </a:r>
              <a:br>
                <a:rPr lang="de-AT" sz="1600" b="1" dirty="0" smtClean="0">
                  <a:solidFill>
                    <a:schemeClr val="tx1">
                      <a:lumMod val="65000"/>
                      <a:lumOff val="35000"/>
                    </a:schemeClr>
                  </a:solidFill>
                  <a:latin typeface="Calibri" pitchFamily="34" charset="0"/>
                  <a:cs typeface="Arial" pitchFamily="34" charset="0"/>
                </a:rPr>
              </a:br>
              <a:r>
                <a:rPr lang="de-AT" sz="1600" b="1" dirty="0" smtClean="0">
                  <a:solidFill>
                    <a:schemeClr val="tx1">
                      <a:lumMod val="65000"/>
                      <a:lumOff val="35000"/>
                    </a:schemeClr>
                  </a:solidFill>
                  <a:latin typeface="Calibri" pitchFamily="34" charset="0"/>
                  <a:cs typeface="Arial" pitchFamily="34" charset="0"/>
                </a:rPr>
                <a:t>leicht zu verarbeiten</a:t>
              </a:r>
              <a:endParaRPr lang="de-AT" sz="1600" b="1" dirty="0">
                <a:solidFill>
                  <a:schemeClr val="tx1">
                    <a:lumMod val="65000"/>
                    <a:lumOff val="35000"/>
                  </a:schemeClr>
                </a:solidFill>
                <a:latin typeface="Calibri" pitchFamily="34" charset="0"/>
                <a:cs typeface="Arial" pitchFamily="34" charset="0"/>
              </a:endParaRPr>
            </a:p>
          </p:txBody>
        </p:sp>
        <p:cxnSp>
          <p:nvCxnSpPr>
            <p:cNvPr id="94" name="Straight Arrow Connector 15"/>
            <p:cNvCxnSpPr>
              <a:stCxn id="77" idx="3"/>
            </p:cNvCxnSpPr>
            <p:nvPr/>
          </p:nvCxnSpPr>
          <p:spPr>
            <a:xfrm flipV="1">
              <a:off x="2428860" y="3786190"/>
              <a:ext cx="2357454" cy="250033"/>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159" name="Abgerundetes Rechteck 158"/>
            <p:cNvSpPr/>
            <p:nvPr/>
          </p:nvSpPr>
          <p:spPr>
            <a:xfrm>
              <a:off x="2143108" y="2000240"/>
              <a:ext cx="2357454" cy="357190"/>
            </a:xfrm>
            <a:prstGeom prst="roundRect">
              <a:avLst/>
            </a:prstGeom>
            <a:solidFill>
              <a:schemeClr val="bg1">
                <a:alpha val="5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dirty="0" smtClean="0">
                  <a:solidFill>
                    <a:srgbClr val="C00000"/>
                  </a:solidFill>
                  <a:latin typeface="Calibri" pitchFamily="34" charset="0"/>
                  <a:cs typeface="Arial" pitchFamily="34" charset="0"/>
                </a:rPr>
                <a:t>Enzyme </a:t>
              </a:r>
              <a:r>
                <a:rPr lang="de-AT" sz="1600" dirty="0" err="1" smtClean="0">
                  <a:solidFill>
                    <a:srgbClr val="C00000"/>
                  </a:solidFill>
                  <a:latin typeface="Calibri" pitchFamily="34" charset="0"/>
                  <a:cs typeface="Arial" pitchFamily="34" charset="0"/>
                </a:rPr>
                <a:t>Defiziency</a:t>
              </a:r>
              <a:endParaRPr lang="de-AT" sz="1600" dirty="0">
                <a:solidFill>
                  <a:srgbClr val="C00000"/>
                </a:solidFill>
                <a:latin typeface="Calibri" pitchFamily="34" charset="0"/>
                <a:cs typeface="Arial" pitchFamily="34" charset="0"/>
              </a:endParaRPr>
            </a:p>
          </p:txBody>
        </p:sp>
        <p:sp>
          <p:nvSpPr>
            <p:cNvPr id="101" name="Ellipse 100"/>
            <p:cNvSpPr/>
            <p:nvPr/>
          </p:nvSpPr>
          <p:spPr>
            <a:xfrm>
              <a:off x="6072198" y="1000108"/>
              <a:ext cx="2000264" cy="857256"/>
            </a:xfrm>
            <a:prstGeom prst="ellipse">
              <a:avLst/>
            </a:prstGeom>
            <a:solidFill>
              <a:srgbClr val="C00000">
                <a:alpha val="50000"/>
              </a:srgb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de-AT" sz="1600" b="1" cap="small" dirty="0" smtClean="0">
                  <a:latin typeface="Calibri" pitchFamily="34" charset="0"/>
                  <a:cs typeface="Arial" pitchFamily="34" charset="0"/>
                </a:rPr>
                <a:t>Symptome</a:t>
              </a:r>
              <a:endParaRPr lang="de-AT" sz="1600" b="1" cap="small" dirty="0">
                <a:latin typeface="Calibri" pitchFamily="34" charset="0"/>
                <a:cs typeface="Arial" pitchFamily="34" charset="0"/>
              </a:endParaRPr>
            </a:p>
          </p:txBody>
        </p:sp>
      </p:grpSp>
    </p:spTree>
    <p:extLst>
      <p:ext uri="{BB962C8B-B14F-4D97-AF65-F5344CB8AC3E}">
        <p14:creationId xmlns:p14="http://schemas.microsoft.com/office/powerpoint/2010/main" val="29600089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reeform 1"/>
          <p:cNvSpPr>
            <a:spLocks/>
          </p:cNvSpPr>
          <p:nvPr/>
        </p:nvSpPr>
        <p:spPr bwMode="auto">
          <a:xfrm>
            <a:off x="714375" y="2286000"/>
            <a:ext cx="7286625" cy="269875"/>
          </a:xfrm>
          <a:custGeom>
            <a:avLst/>
            <a:gdLst>
              <a:gd name="T0" fmla="*/ 0 w 5189"/>
              <a:gd name="T1" fmla="*/ 2147483647 h 425"/>
              <a:gd name="T2" fmla="*/ 2147483647 w 5189"/>
              <a:gd name="T3" fmla="*/ 0 h 425"/>
              <a:gd name="T4" fmla="*/ 2147483647 w 5189"/>
              <a:gd name="T5" fmla="*/ 2147483647 h 425"/>
              <a:gd name="T6" fmla="*/ 2147483647 w 5189"/>
              <a:gd name="T7" fmla="*/ 2147483647 h 425"/>
              <a:gd name="T8" fmla="*/ 2147483647 w 5189"/>
              <a:gd name="T9" fmla="*/ 2147483647 h 425"/>
              <a:gd name="T10" fmla="*/ 2147483647 w 5189"/>
              <a:gd name="T11" fmla="*/ 2147483647 h 425"/>
              <a:gd name="T12" fmla="*/ 2147483647 w 5189"/>
              <a:gd name="T13" fmla="*/ 2147483647 h 425"/>
              <a:gd name="T14" fmla="*/ 2147483647 w 5189"/>
              <a:gd name="T15" fmla="*/ 2147483647 h 425"/>
              <a:gd name="T16" fmla="*/ 2147483647 w 5189"/>
              <a:gd name="T17" fmla="*/ 2147483647 h 425"/>
              <a:gd name="T18" fmla="*/ 2147483647 w 5189"/>
              <a:gd name="T19" fmla="*/ 2147483647 h 425"/>
              <a:gd name="T20" fmla="*/ 2147483647 w 5189"/>
              <a:gd name="T21" fmla="*/ 2147483647 h 425"/>
              <a:gd name="T22" fmla="*/ 2147483647 w 5189"/>
              <a:gd name="T23" fmla="*/ 2147483647 h 425"/>
              <a:gd name="T24" fmla="*/ 2147483647 w 5189"/>
              <a:gd name="T25" fmla="*/ 2147483647 h 425"/>
              <a:gd name="T26" fmla="*/ 2147483647 w 5189"/>
              <a:gd name="T27" fmla="*/ 2147483647 h 425"/>
              <a:gd name="T28" fmla="*/ 2147483647 w 5189"/>
              <a:gd name="T29" fmla="*/ 2147483647 h 425"/>
              <a:gd name="T30" fmla="*/ 2147483647 w 5189"/>
              <a:gd name="T31" fmla="*/ 2147483647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a:latin typeface="Calibri" pitchFamily="34" charset="0"/>
              <a:cs typeface="Calibri" pitchFamily="34" charset="0"/>
            </a:endParaRPr>
          </a:p>
        </p:txBody>
      </p:sp>
      <p:cxnSp>
        <p:nvCxnSpPr>
          <p:cNvPr id="51" name="Straight Arrow Connector 15"/>
          <p:cNvCxnSpPr>
            <a:stCxn id="92" idx="0"/>
          </p:cNvCxnSpPr>
          <p:nvPr/>
        </p:nvCxnSpPr>
        <p:spPr>
          <a:xfrm rot="5400000" flipH="1" flipV="1">
            <a:off x="1285875" y="1714500"/>
            <a:ext cx="1000125" cy="1285875"/>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53" name="Cloud 17"/>
          <p:cNvSpPr/>
          <p:nvPr/>
        </p:nvSpPr>
        <p:spPr>
          <a:xfrm>
            <a:off x="4643438"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4" name="Cloud 18"/>
          <p:cNvSpPr/>
          <p:nvPr/>
        </p:nvSpPr>
        <p:spPr>
          <a:xfrm>
            <a:off x="4714875" y="340518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5" name="Cloud 19"/>
          <p:cNvSpPr/>
          <p:nvPr/>
        </p:nvSpPr>
        <p:spPr>
          <a:xfrm>
            <a:off x="4643438" y="369093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6" name="Cloud 20"/>
          <p:cNvSpPr/>
          <p:nvPr/>
        </p:nvSpPr>
        <p:spPr>
          <a:xfrm>
            <a:off x="4929188"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7" name="Cloud 21"/>
          <p:cNvSpPr/>
          <p:nvPr/>
        </p:nvSpPr>
        <p:spPr>
          <a:xfrm>
            <a:off x="5000625" y="37623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8" name="Cloud 22"/>
          <p:cNvSpPr/>
          <p:nvPr/>
        </p:nvSpPr>
        <p:spPr>
          <a:xfrm>
            <a:off x="5500688"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9" name="Cloud 23"/>
          <p:cNvSpPr/>
          <p:nvPr/>
        </p:nvSpPr>
        <p:spPr>
          <a:xfrm>
            <a:off x="5357813"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0" name="Cloud 24"/>
          <p:cNvSpPr/>
          <p:nvPr/>
        </p:nvSpPr>
        <p:spPr>
          <a:xfrm>
            <a:off x="5643563" y="37623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1" name="Cloud 25"/>
          <p:cNvSpPr/>
          <p:nvPr/>
        </p:nvSpPr>
        <p:spPr>
          <a:xfrm>
            <a:off x="5214938"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2" name="Cloud 26"/>
          <p:cNvSpPr/>
          <p:nvPr/>
        </p:nvSpPr>
        <p:spPr>
          <a:xfrm>
            <a:off x="5000625"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4" name="Cloud 28"/>
          <p:cNvSpPr/>
          <p:nvPr/>
        </p:nvSpPr>
        <p:spPr>
          <a:xfrm>
            <a:off x="5572125" y="41195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5" name="Cloud 29"/>
          <p:cNvSpPr/>
          <p:nvPr/>
        </p:nvSpPr>
        <p:spPr>
          <a:xfrm>
            <a:off x="5786438" y="347662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6" name="Cloud 30"/>
          <p:cNvSpPr/>
          <p:nvPr/>
        </p:nvSpPr>
        <p:spPr>
          <a:xfrm>
            <a:off x="5857875" y="326231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7" name="Cloud 31"/>
          <p:cNvSpPr/>
          <p:nvPr/>
        </p:nvSpPr>
        <p:spPr>
          <a:xfrm>
            <a:off x="5072063"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8" name="Cloud 32"/>
          <p:cNvSpPr/>
          <p:nvPr/>
        </p:nvSpPr>
        <p:spPr>
          <a:xfrm>
            <a:off x="5715000"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9" name="Cloud 33"/>
          <p:cNvSpPr/>
          <p:nvPr/>
        </p:nvSpPr>
        <p:spPr>
          <a:xfrm>
            <a:off x="5786438"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92" name="Abgerundetes Rechteck 91"/>
          <p:cNvSpPr/>
          <p:nvPr/>
        </p:nvSpPr>
        <p:spPr>
          <a:xfrm>
            <a:off x="571500" y="2857500"/>
            <a:ext cx="1143000" cy="357188"/>
          </a:xfrm>
          <a:prstGeom prst="roundRect">
            <a:avLst/>
          </a:prstGeom>
          <a:solidFill>
            <a:schemeClr val="accent3">
              <a:lumMod val="7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sz="2000" dirty="0">
                <a:solidFill>
                  <a:schemeClr val="tx2">
                    <a:lumMod val="60000"/>
                    <a:lumOff val="40000"/>
                  </a:schemeClr>
                </a:solidFill>
                <a:latin typeface="Calibri" pitchFamily="34" charset="0"/>
                <a:cs typeface="Calibri" pitchFamily="34" charset="0"/>
              </a:rPr>
              <a:t>Fructose</a:t>
            </a:r>
          </a:p>
        </p:txBody>
      </p:sp>
      <p:sp>
        <p:nvSpPr>
          <p:cNvPr id="95" name="Ellipse 94"/>
          <p:cNvSpPr/>
          <p:nvPr/>
        </p:nvSpPr>
        <p:spPr>
          <a:xfrm>
            <a:off x="1214438" y="2214563"/>
            <a:ext cx="1143000" cy="428625"/>
          </a:xfrm>
          <a:prstGeom prst="ellipse">
            <a:avLst/>
          </a:prstGeom>
          <a:solidFill>
            <a:schemeClr val="bg1">
              <a:lumMod val="85000"/>
              <a:alpha val="50000"/>
            </a:scheme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GLUT-5</a:t>
            </a:r>
          </a:p>
        </p:txBody>
      </p:sp>
      <p:sp>
        <p:nvSpPr>
          <p:cNvPr id="98" name="Abgerundetes Rechteck 97"/>
          <p:cNvSpPr/>
          <p:nvPr/>
        </p:nvSpPr>
        <p:spPr>
          <a:xfrm>
            <a:off x="571500" y="5572125"/>
            <a:ext cx="3286125" cy="428625"/>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solidFill>
                <a:latin typeface="Calibri" pitchFamily="34" charset="0"/>
                <a:cs typeface="Calibri" pitchFamily="34" charset="0"/>
              </a:rPr>
              <a:t>Dünndarm</a:t>
            </a:r>
          </a:p>
        </p:txBody>
      </p:sp>
      <p:sp>
        <p:nvSpPr>
          <p:cNvPr id="99" name="Abgerundetes Rechteck 98"/>
          <p:cNvSpPr/>
          <p:nvPr/>
        </p:nvSpPr>
        <p:spPr>
          <a:xfrm>
            <a:off x="5072063" y="5500688"/>
            <a:ext cx="2143125" cy="428625"/>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solidFill>
                <a:latin typeface="Calibri" pitchFamily="34" charset="0"/>
                <a:cs typeface="Calibri" pitchFamily="34" charset="0"/>
              </a:rPr>
              <a:t>Dickdarm</a:t>
            </a:r>
          </a:p>
        </p:txBody>
      </p:sp>
      <p:sp>
        <p:nvSpPr>
          <p:cNvPr id="28696" name="Freeform 1"/>
          <p:cNvSpPr>
            <a:spLocks/>
          </p:cNvSpPr>
          <p:nvPr/>
        </p:nvSpPr>
        <p:spPr bwMode="auto">
          <a:xfrm>
            <a:off x="785813" y="4643438"/>
            <a:ext cx="7286625" cy="269875"/>
          </a:xfrm>
          <a:custGeom>
            <a:avLst/>
            <a:gdLst>
              <a:gd name="T0" fmla="*/ 0 w 5189"/>
              <a:gd name="T1" fmla="*/ 2147483647 h 425"/>
              <a:gd name="T2" fmla="*/ 2147483647 w 5189"/>
              <a:gd name="T3" fmla="*/ 0 h 425"/>
              <a:gd name="T4" fmla="*/ 2147483647 w 5189"/>
              <a:gd name="T5" fmla="*/ 2147483647 h 425"/>
              <a:gd name="T6" fmla="*/ 2147483647 w 5189"/>
              <a:gd name="T7" fmla="*/ 2147483647 h 425"/>
              <a:gd name="T8" fmla="*/ 2147483647 w 5189"/>
              <a:gd name="T9" fmla="*/ 2147483647 h 425"/>
              <a:gd name="T10" fmla="*/ 2147483647 w 5189"/>
              <a:gd name="T11" fmla="*/ 2147483647 h 425"/>
              <a:gd name="T12" fmla="*/ 2147483647 w 5189"/>
              <a:gd name="T13" fmla="*/ 2147483647 h 425"/>
              <a:gd name="T14" fmla="*/ 2147483647 w 5189"/>
              <a:gd name="T15" fmla="*/ 2147483647 h 425"/>
              <a:gd name="T16" fmla="*/ 2147483647 w 5189"/>
              <a:gd name="T17" fmla="*/ 2147483647 h 425"/>
              <a:gd name="T18" fmla="*/ 2147483647 w 5189"/>
              <a:gd name="T19" fmla="*/ 2147483647 h 425"/>
              <a:gd name="T20" fmla="*/ 2147483647 w 5189"/>
              <a:gd name="T21" fmla="*/ 2147483647 h 425"/>
              <a:gd name="T22" fmla="*/ 2147483647 w 5189"/>
              <a:gd name="T23" fmla="*/ 2147483647 h 425"/>
              <a:gd name="T24" fmla="*/ 2147483647 w 5189"/>
              <a:gd name="T25" fmla="*/ 2147483647 h 425"/>
              <a:gd name="T26" fmla="*/ 2147483647 w 5189"/>
              <a:gd name="T27" fmla="*/ 2147483647 h 425"/>
              <a:gd name="T28" fmla="*/ 2147483647 w 5189"/>
              <a:gd name="T29" fmla="*/ 2147483647 h 425"/>
              <a:gd name="T30" fmla="*/ 2147483647 w 5189"/>
              <a:gd name="T31" fmla="*/ 2147483647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a:latin typeface="Calibri" pitchFamily="34" charset="0"/>
              <a:cs typeface="Calibri" pitchFamily="34" charset="0"/>
            </a:endParaRPr>
          </a:p>
        </p:txBody>
      </p:sp>
      <p:sp>
        <p:nvSpPr>
          <p:cNvPr id="28697" name="Title 1"/>
          <p:cNvSpPr>
            <a:spLocks noGrp="1"/>
          </p:cNvSpPr>
          <p:nvPr>
            <p:ph type="title"/>
          </p:nvPr>
        </p:nvSpPr>
        <p:spPr>
          <a:xfrm>
            <a:off x="642938" y="357188"/>
            <a:ext cx="7358062" cy="723900"/>
          </a:xfrm>
        </p:spPr>
        <p:txBody>
          <a:bodyPr/>
          <a:lstStyle/>
          <a:p>
            <a:pPr eaLnBrk="1" hangingPunct="1"/>
            <a:r>
              <a:rPr lang="de-DE" sz="3400" dirty="0" smtClean="0">
                <a:latin typeface="Calibri" pitchFamily="34" charset="0"/>
                <a:cs typeface="Calibri" pitchFamily="34" charset="0"/>
              </a:rPr>
              <a:t>Normaler Kohlenhydratverdau</a:t>
            </a:r>
            <a:endParaRPr lang="en-US" sz="3400" dirty="0" smtClean="0">
              <a:latin typeface="Calibri" pitchFamily="34" charset="0"/>
              <a:cs typeface="Calibri" pitchFamily="34" charset="0"/>
            </a:endParaRPr>
          </a:p>
        </p:txBody>
      </p:sp>
      <p:sp>
        <p:nvSpPr>
          <p:cNvPr id="133" name="Abgerundetes Rechteck 132"/>
          <p:cNvSpPr/>
          <p:nvPr/>
        </p:nvSpPr>
        <p:spPr>
          <a:xfrm>
            <a:off x="1071563" y="3357563"/>
            <a:ext cx="1000125" cy="357187"/>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err="1">
                <a:solidFill>
                  <a:schemeClr val="tx1">
                    <a:lumMod val="65000"/>
                    <a:lumOff val="35000"/>
                  </a:schemeClr>
                </a:solidFill>
                <a:latin typeface="Calibri" pitchFamily="34" charset="0"/>
                <a:cs typeface="Calibri" pitchFamily="34" charset="0"/>
              </a:rPr>
              <a:t>Lactose</a:t>
            </a:r>
            <a:endParaRPr lang="de-AT" dirty="0">
              <a:solidFill>
                <a:schemeClr val="tx1">
                  <a:lumMod val="65000"/>
                  <a:lumOff val="35000"/>
                </a:schemeClr>
              </a:solidFill>
              <a:latin typeface="Calibri" pitchFamily="34" charset="0"/>
              <a:cs typeface="Calibri" pitchFamily="34" charset="0"/>
            </a:endParaRPr>
          </a:p>
        </p:txBody>
      </p:sp>
      <p:sp>
        <p:nvSpPr>
          <p:cNvPr id="134" name="Ellipse 133"/>
          <p:cNvSpPr/>
          <p:nvPr/>
        </p:nvSpPr>
        <p:spPr>
          <a:xfrm>
            <a:off x="2857500" y="3357563"/>
            <a:ext cx="1071563" cy="500062"/>
          </a:xfrm>
          <a:prstGeom prst="ellipse">
            <a:avLst/>
          </a:prstGeom>
          <a:solidFill>
            <a:schemeClr val="bg1">
              <a:lumMod val="85000"/>
            </a:schemeClr>
          </a:solidFill>
          <a:ln>
            <a:solidFill>
              <a:schemeClr val="accent2">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err="1">
                <a:solidFill>
                  <a:schemeClr val="tx1"/>
                </a:solidFill>
                <a:latin typeface="Calibri" pitchFamily="34" charset="0"/>
                <a:cs typeface="Calibri" pitchFamily="34" charset="0"/>
              </a:rPr>
              <a:t>Lactase</a:t>
            </a:r>
            <a:endParaRPr lang="de-AT" dirty="0">
              <a:solidFill>
                <a:schemeClr val="tx1"/>
              </a:solidFill>
              <a:latin typeface="Calibri" pitchFamily="34" charset="0"/>
              <a:cs typeface="Calibri" pitchFamily="34" charset="0"/>
            </a:endParaRPr>
          </a:p>
        </p:txBody>
      </p:sp>
      <p:sp>
        <p:nvSpPr>
          <p:cNvPr id="135" name="Abgerundetes Rechteck 134"/>
          <p:cNvSpPr/>
          <p:nvPr/>
        </p:nvSpPr>
        <p:spPr>
          <a:xfrm>
            <a:off x="3071813" y="4143375"/>
            <a:ext cx="928687" cy="357188"/>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err="1">
                <a:solidFill>
                  <a:schemeClr val="tx1">
                    <a:lumMod val="65000"/>
                    <a:lumOff val="35000"/>
                  </a:schemeClr>
                </a:solidFill>
                <a:latin typeface="Calibri" pitchFamily="34" charset="0"/>
                <a:cs typeface="Calibri" pitchFamily="34" charset="0"/>
              </a:rPr>
              <a:t>Galactose</a:t>
            </a:r>
            <a:endParaRPr lang="de-AT" dirty="0">
              <a:solidFill>
                <a:schemeClr val="tx1">
                  <a:lumMod val="65000"/>
                  <a:lumOff val="35000"/>
                </a:schemeClr>
              </a:solidFill>
              <a:latin typeface="Calibri" pitchFamily="34" charset="0"/>
              <a:cs typeface="Calibri" pitchFamily="34" charset="0"/>
            </a:endParaRPr>
          </a:p>
        </p:txBody>
      </p:sp>
      <p:sp>
        <p:nvSpPr>
          <p:cNvPr id="136" name="Abgerundetes Rechteck 135"/>
          <p:cNvSpPr/>
          <p:nvPr/>
        </p:nvSpPr>
        <p:spPr>
          <a:xfrm>
            <a:off x="2000250" y="4143375"/>
            <a:ext cx="1000125" cy="357188"/>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lumMod val="65000"/>
                    <a:lumOff val="35000"/>
                  </a:schemeClr>
                </a:solidFill>
                <a:latin typeface="Calibri" pitchFamily="34" charset="0"/>
                <a:cs typeface="Calibri" pitchFamily="34" charset="0"/>
              </a:rPr>
              <a:t>Glucose</a:t>
            </a:r>
          </a:p>
        </p:txBody>
      </p:sp>
      <p:cxnSp>
        <p:nvCxnSpPr>
          <p:cNvPr id="137" name="Straight Arrow Connector 15"/>
          <p:cNvCxnSpPr/>
          <p:nvPr/>
        </p:nvCxnSpPr>
        <p:spPr>
          <a:xfrm rot="5400000">
            <a:off x="2536032" y="4964906"/>
            <a:ext cx="1143000" cy="214313"/>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41" name="Straight Arrow Connector 15"/>
          <p:cNvCxnSpPr/>
          <p:nvPr/>
        </p:nvCxnSpPr>
        <p:spPr>
          <a:xfrm rot="16200000" flipH="1">
            <a:off x="2250282" y="5036344"/>
            <a:ext cx="1143000" cy="71437"/>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44" name="Straight Arrow Connector 15"/>
          <p:cNvCxnSpPr>
            <a:stCxn id="134" idx="4"/>
            <a:endCxn id="135" idx="0"/>
          </p:cNvCxnSpPr>
          <p:nvPr/>
        </p:nvCxnSpPr>
        <p:spPr>
          <a:xfrm rot="16200000" flipH="1">
            <a:off x="3321051" y="3929062"/>
            <a:ext cx="285750" cy="142875"/>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47" name="Straight Arrow Connector 15"/>
          <p:cNvCxnSpPr>
            <a:stCxn id="134" idx="4"/>
            <a:endCxn id="136" idx="0"/>
          </p:cNvCxnSpPr>
          <p:nvPr/>
        </p:nvCxnSpPr>
        <p:spPr>
          <a:xfrm rot="5400000">
            <a:off x="2803526" y="3554412"/>
            <a:ext cx="285750" cy="892175"/>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150" name="Straight Arrow Connector 15"/>
          <p:cNvCxnSpPr>
            <a:stCxn id="133" idx="3"/>
            <a:endCxn id="134" idx="2"/>
          </p:cNvCxnSpPr>
          <p:nvPr/>
        </p:nvCxnSpPr>
        <p:spPr>
          <a:xfrm>
            <a:off x="2071688" y="3536950"/>
            <a:ext cx="785812" cy="71438"/>
          </a:xfrm>
          <a:prstGeom prst="straightConnector1">
            <a:avLst/>
          </a:prstGeom>
          <a:ln w="25400" cmpd="dbl">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161" name="Ellipse 160"/>
          <p:cNvSpPr/>
          <p:nvPr/>
        </p:nvSpPr>
        <p:spPr>
          <a:xfrm>
            <a:off x="4714875" y="3286125"/>
            <a:ext cx="1357313" cy="500063"/>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Bakterien</a:t>
            </a:r>
          </a:p>
        </p:txBody>
      </p:sp>
      <p:sp>
        <p:nvSpPr>
          <p:cNvPr id="50" name="Ellipse 49"/>
          <p:cNvSpPr/>
          <p:nvPr/>
        </p:nvSpPr>
        <p:spPr>
          <a:xfrm>
            <a:off x="714375" y="4643438"/>
            <a:ext cx="785813" cy="285750"/>
          </a:xfrm>
          <a:prstGeom prst="ellipse">
            <a:avLst/>
          </a:prstGeom>
          <a:solidFill>
            <a:schemeClr val="bg1">
              <a:lumMod val="85000"/>
              <a:alpha val="50000"/>
            </a:scheme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sz="1200" dirty="0">
                <a:solidFill>
                  <a:schemeClr val="tx1"/>
                </a:solidFill>
                <a:latin typeface="Calibri" pitchFamily="34" charset="0"/>
                <a:cs typeface="Calibri" pitchFamily="34" charset="0"/>
              </a:rPr>
              <a:t>GLUT-2</a:t>
            </a:r>
          </a:p>
        </p:txBody>
      </p:sp>
      <p:sp>
        <p:nvSpPr>
          <p:cNvPr id="52" name="Ellipse 51"/>
          <p:cNvSpPr/>
          <p:nvPr/>
        </p:nvSpPr>
        <p:spPr>
          <a:xfrm>
            <a:off x="2428875" y="4714875"/>
            <a:ext cx="1214438" cy="428625"/>
          </a:xfrm>
          <a:prstGeom prst="ellipse">
            <a:avLst/>
          </a:prstGeom>
          <a:solidFill>
            <a:schemeClr val="bg1">
              <a:lumMod val="85000"/>
              <a:alpha val="50000"/>
            </a:scheme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SGLT-1</a:t>
            </a:r>
          </a:p>
        </p:txBody>
      </p:sp>
      <p:cxnSp>
        <p:nvCxnSpPr>
          <p:cNvPr id="79" name="Straight Arrow Connector 15"/>
          <p:cNvCxnSpPr/>
          <p:nvPr/>
        </p:nvCxnSpPr>
        <p:spPr>
          <a:xfrm rot="16200000" flipH="1">
            <a:off x="-214312" y="4214813"/>
            <a:ext cx="2357437" cy="357187"/>
          </a:xfrm>
          <a:prstGeom prst="straightConnector1">
            <a:avLst/>
          </a:prstGeom>
          <a:ln w="15875" cmpd="dbl">
            <a:solidFill>
              <a:srgbClr val="009900"/>
            </a:solidFill>
            <a:prstDash val="sysDot"/>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dissolve">
                                      <p:cBhvr>
                                        <p:cTn id="7" dur="2000"/>
                                        <p:tgtEl>
                                          <p:spTgt spid="136"/>
                                        </p:tgtEl>
                                      </p:cBhvr>
                                    </p:animEffect>
                                  </p:childTnLst>
                                </p:cTn>
                              </p:par>
                            </p:childTnLst>
                          </p:cTn>
                        </p:par>
                        <p:par>
                          <p:cTn id="8" fill="hold">
                            <p:stCondLst>
                              <p:cond delay="2000"/>
                            </p:stCondLst>
                            <p:childTnLst>
                              <p:par>
                                <p:cTn id="9" presetID="9" presetClass="entr" presetSubtype="0" fill="hold" nodeType="afterEffect">
                                  <p:stCondLst>
                                    <p:cond delay="0"/>
                                  </p:stCondLst>
                                  <p:childTnLst>
                                    <p:set>
                                      <p:cBhvr>
                                        <p:cTn id="10" dur="1" fill="hold">
                                          <p:stCondLst>
                                            <p:cond delay="0"/>
                                          </p:stCondLst>
                                        </p:cTn>
                                        <p:tgtEl>
                                          <p:spTgt spid="141"/>
                                        </p:tgtEl>
                                        <p:attrNameLst>
                                          <p:attrName>style.visibility</p:attrName>
                                        </p:attrNameLst>
                                      </p:cBhvr>
                                      <p:to>
                                        <p:strVal val="visible"/>
                                      </p:to>
                                    </p:set>
                                    <p:animEffect transition="in" filter="dissolve">
                                      <p:cBhvr>
                                        <p:cTn id="11" dur="2000"/>
                                        <p:tgtEl>
                                          <p:spTgt spid="141"/>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52"/>
                                        </p:tgtEl>
                                        <p:attrNameLst>
                                          <p:attrName>style.visibility</p:attrName>
                                        </p:attrNameLst>
                                      </p:cBhvr>
                                      <p:to>
                                        <p:strVal val="visible"/>
                                      </p:to>
                                    </p:set>
                                    <p:animEffect transition="in" filter="dissolve">
                                      <p:cBhvr>
                                        <p:cTn id="14" dur="2000"/>
                                        <p:tgtEl>
                                          <p:spTgt spid="52"/>
                                        </p:tgtEl>
                                      </p:cBhvr>
                                    </p:animEffect>
                                  </p:childTnLst>
                                </p:cTn>
                              </p:par>
                            </p:childTnLst>
                          </p:cTn>
                        </p:par>
                        <p:par>
                          <p:cTn id="15" fill="hold">
                            <p:stCondLst>
                              <p:cond delay="4000"/>
                            </p:stCondLst>
                            <p:childTnLst>
                              <p:par>
                                <p:cTn id="16" presetID="2" presetClass="entr" presetSubtype="8" fill="hold" grpId="0" nodeType="afterEffect">
                                  <p:stCondLst>
                                    <p:cond delay="0"/>
                                  </p:stCondLst>
                                  <p:childTnLst>
                                    <p:set>
                                      <p:cBhvr>
                                        <p:cTn id="17" dur="1" fill="hold">
                                          <p:stCondLst>
                                            <p:cond delay="0"/>
                                          </p:stCondLst>
                                        </p:cTn>
                                        <p:tgtEl>
                                          <p:spTgt spid="92"/>
                                        </p:tgtEl>
                                        <p:attrNameLst>
                                          <p:attrName>style.visibility</p:attrName>
                                        </p:attrNameLst>
                                      </p:cBhvr>
                                      <p:to>
                                        <p:strVal val="visible"/>
                                      </p:to>
                                    </p:set>
                                    <p:anim calcmode="lin" valueType="num">
                                      <p:cBhvr additive="base">
                                        <p:cTn id="18" dur="2000" fill="hold"/>
                                        <p:tgtEl>
                                          <p:spTgt spid="92"/>
                                        </p:tgtEl>
                                        <p:attrNameLst>
                                          <p:attrName>ppt_x</p:attrName>
                                        </p:attrNameLst>
                                      </p:cBhvr>
                                      <p:tavLst>
                                        <p:tav tm="0">
                                          <p:val>
                                            <p:strVal val="0-#ppt_w/2"/>
                                          </p:val>
                                        </p:tav>
                                        <p:tav tm="100000">
                                          <p:val>
                                            <p:strVal val="#ppt_x"/>
                                          </p:val>
                                        </p:tav>
                                      </p:tavLst>
                                    </p:anim>
                                    <p:anim calcmode="lin" valueType="num">
                                      <p:cBhvr additive="base">
                                        <p:cTn id="19" dur="2000" fill="hold"/>
                                        <p:tgtEl>
                                          <p:spTgt spid="92"/>
                                        </p:tgtEl>
                                        <p:attrNameLst>
                                          <p:attrName>ppt_y</p:attrName>
                                        </p:attrNameLst>
                                      </p:cBhvr>
                                      <p:tavLst>
                                        <p:tav tm="0">
                                          <p:val>
                                            <p:strVal val="#ppt_y"/>
                                          </p:val>
                                        </p:tav>
                                        <p:tav tm="100000">
                                          <p:val>
                                            <p:strVal val="#ppt_y"/>
                                          </p:val>
                                        </p:tav>
                                      </p:tavLst>
                                    </p:anim>
                                  </p:childTnLst>
                                </p:cTn>
                              </p:par>
                            </p:childTnLst>
                          </p:cTn>
                        </p:par>
                        <p:par>
                          <p:cTn id="20" fill="hold">
                            <p:stCondLst>
                              <p:cond delay="6000"/>
                            </p:stCondLst>
                            <p:childTnLst>
                              <p:par>
                                <p:cTn id="21" presetID="9" presetClass="entr" presetSubtype="0" fill="hold" grpId="0" nodeType="afterEffect">
                                  <p:stCondLst>
                                    <p:cond delay="0"/>
                                  </p:stCondLst>
                                  <p:childTnLst>
                                    <p:set>
                                      <p:cBhvr>
                                        <p:cTn id="22" dur="1" fill="hold">
                                          <p:stCondLst>
                                            <p:cond delay="0"/>
                                          </p:stCondLst>
                                        </p:cTn>
                                        <p:tgtEl>
                                          <p:spTgt spid="95"/>
                                        </p:tgtEl>
                                        <p:attrNameLst>
                                          <p:attrName>style.visibility</p:attrName>
                                        </p:attrNameLst>
                                      </p:cBhvr>
                                      <p:to>
                                        <p:strVal val="visible"/>
                                      </p:to>
                                    </p:set>
                                    <p:animEffect transition="in" filter="dissolve">
                                      <p:cBhvr>
                                        <p:cTn id="23" dur="500"/>
                                        <p:tgtEl>
                                          <p:spTgt spid="95"/>
                                        </p:tgtEl>
                                      </p:cBhvr>
                                    </p:animEffect>
                                  </p:childTnLst>
                                </p:cTn>
                              </p:par>
                              <p:par>
                                <p:cTn id="24" presetID="9" presetClass="entr" presetSubtype="0" fill="hold" nodeType="withEffect">
                                  <p:stCondLst>
                                    <p:cond delay="500"/>
                                  </p:stCondLst>
                                  <p:childTnLst>
                                    <p:set>
                                      <p:cBhvr>
                                        <p:cTn id="25" dur="1" fill="hold">
                                          <p:stCondLst>
                                            <p:cond delay="0"/>
                                          </p:stCondLst>
                                        </p:cTn>
                                        <p:tgtEl>
                                          <p:spTgt spid="51"/>
                                        </p:tgtEl>
                                        <p:attrNameLst>
                                          <p:attrName>style.visibility</p:attrName>
                                        </p:attrNameLst>
                                      </p:cBhvr>
                                      <p:to>
                                        <p:strVal val="visible"/>
                                      </p:to>
                                    </p:set>
                                    <p:animEffect transition="in" filter="dissolve">
                                      <p:cBhvr>
                                        <p:cTn id="26" dur="500"/>
                                        <p:tgtEl>
                                          <p:spTgt spid="51"/>
                                        </p:tgtEl>
                                      </p:cBhvr>
                                    </p:animEffect>
                                  </p:childTnLst>
                                </p:cTn>
                              </p:par>
                            </p:childTnLst>
                          </p:cTn>
                        </p:par>
                        <p:par>
                          <p:cTn id="27" fill="hold">
                            <p:stCondLst>
                              <p:cond delay="7000"/>
                            </p:stCondLst>
                            <p:childTnLst>
                              <p:par>
                                <p:cTn id="28" presetID="9" presetClass="entr" presetSubtype="0" fill="hold" grpId="0" nodeType="afterEffect">
                                  <p:stCondLst>
                                    <p:cond delay="500"/>
                                  </p:stCondLst>
                                  <p:childTnLst>
                                    <p:set>
                                      <p:cBhvr>
                                        <p:cTn id="29" dur="1" fill="hold">
                                          <p:stCondLst>
                                            <p:cond delay="0"/>
                                          </p:stCondLst>
                                        </p:cTn>
                                        <p:tgtEl>
                                          <p:spTgt spid="50"/>
                                        </p:tgtEl>
                                        <p:attrNameLst>
                                          <p:attrName>style.visibility</p:attrName>
                                        </p:attrNameLst>
                                      </p:cBhvr>
                                      <p:to>
                                        <p:strVal val="visible"/>
                                      </p:to>
                                    </p:set>
                                    <p:animEffect transition="in" filter="dissolve">
                                      <p:cBhvr>
                                        <p:cTn id="30" dur="1000"/>
                                        <p:tgtEl>
                                          <p:spTgt spid="50"/>
                                        </p:tgtEl>
                                      </p:cBhvr>
                                    </p:animEffect>
                                  </p:childTnLst>
                                </p:cTn>
                              </p:par>
                              <p:par>
                                <p:cTn id="31" presetID="9" presetClass="entr" presetSubtype="0" fill="hold" nodeType="withEffect">
                                  <p:stCondLst>
                                    <p:cond delay="500"/>
                                  </p:stCondLst>
                                  <p:childTnLst>
                                    <p:set>
                                      <p:cBhvr>
                                        <p:cTn id="32" dur="1" fill="hold">
                                          <p:stCondLst>
                                            <p:cond delay="0"/>
                                          </p:stCondLst>
                                        </p:cTn>
                                        <p:tgtEl>
                                          <p:spTgt spid="79"/>
                                        </p:tgtEl>
                                        <p:attrNameLst>
                                          <p:attrName>style.visibility</p:attrName>
                                        </p:attrNameLst>
                                      </p:cBhvr>
                                      <p:to>
                                        <p:strVal val="visible"/>
                                      </p:to>
                                    </p:set>
                                    <p:animEffect transition="in" filter="dissolve">
                                      <p:cBhvr>
                                        <p:cTn id="33" dur="1000"/>
                                        <p:tgtEl>
                                          <p:spTgt spid="79"/>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1500"/>
                                  </p:stCondLst>
                                  <p:childTnLst>
                                    <p:set>
                                      <p:cBhvr>
                                        <p:cTn id="37" dur="1" fill="hold">
                                          <p:stCondLst>
                                            <p:cond delay="0"/>
                                          </p:stCondLst>
                                        </p:cTn>
                                        <p:tgtEl>
                                          <p:spTgt spid="133"/>
                                        </p:tgtEl>
                                        <p:attrNameLst>
                                          <p:attrName>style.visibility</p:attrName>
                                        </p:attrNameLst>
                                      </p:cBhvr>
                                      <p:to>
                                        <p:strVal val="visible"/>
                                      </p:to>
                                    </p:set>
                                    <p:anim calcmode="lin" valueType="num">
                                      <p:cBhvr additive="base">
                                        <p:cTn id="38" dur="1000" fill="hold"/>
                                        <p:tgtEl>
                                          <p:spTgt spid="133"/>
                                        </p:tgtEl>
                                        <p:attrNameLst>
                                          <p:attrName>ppt_x</p:attrName>
                                        </p:attrNameLst>
                                      </p:cBhvr>
                                      <p:tavLst>
                                        <p:tav tm="0">
                                          <p:val>
                                            <p:strVal val="0-#ppt_w/2"/>
                                          </p:val>
                                        </p:tav>
                                        <p:tav tm="100000">
                                          <p:val>
                                            <p:strVal val="#ppt_x"/>
                                          </p:val>
                                        </p:tav>
                                      </p:tavLst>
                                    </p:anim>
                                    <p:anim calcmode="lin" valueType="num">
                                      <p:cBhvr additive="base">
                                        <p:cTn id="39" dur="1000" fill="hold"/>
                                        <p:tgtEl>
                                          <p:spTgt spid="133"/>
                                        </p:tgtEl>
                                        <p:attrNameLst>
                                          <p:attrName>ppt_y</p:attrName>
                                        </p:attrNameLst>
                                      </p:cBhvr>
                                      <p:tavLst>
                                        <p:tav tm="0">
                                          <p:val>
                                            <p:strVal val="#ppt_y"/>
                                          </p:val>
                                        </p:tav>
                                        <p:tav tm="100000">
                                          <p:val>
                                            <p:strVal val="#ppt_y"/>
                                          </p:val>
                                        </p:tav>
                                      </p:tavLst>
                                    </p:anim>
                                  </p:childTnLst>
                                </p:cTn>
                              </p:par>
                            </p:childTnLst>
                          </p:cTn>
                        </p:par>
                        <p:par>
                          <p:cTn id="40" fill="hold">
                            <p:stCondLst>
                              <p:cond delay="2500"/>
                            </p:stCondLst>
                            <p:childTnLst>
                              <p:par>
                                <p:cTn id="41" presetID="9" presetClass="entr" presetSubtype="0" fill="hold" nodeType="afterEffect">
                                  <p:stCondLst>
                                    <p:cond delay="0"/>
                                  </p:stCondLst>
                                  <p:childTnLst>
                                    <p:set>
                                      <p:cBhvr>
                                        <p:cTn id="42" dur="1" fill="hold">
                                          <p:stCondLst>
                                            <p:cond delay="0"/>
                                          </p:stCondLst>
                                        </p:cTn>
                                        <p:tgtEl>
                                          <p:spTgt spid="150"/>
                                        </p:tgtEl>
                                        <p:attrNameLst>
                                          <p:attrName>style.visibility</p:attrName>
                                        </p:attrNameLst>
                                      </p:cBhvr>
                                      <p:to>
                                        <p:strVal val="visible"/>
                                      </p:to>
                                    </p:set>
                                    <p:animEffect transition="in" filter="dissolve">
                                      <p:cBhvr>
                                        <p:cTn id="43" dur="1000"/>
                                        <p:tgtEl>
                                          <p:spTgt spid="150"/>
                                        </p:tgtEl>
                                      </p:cBhvr>
                                    </p:animEffect>
                                  </p:childTnLst>
                                </p:cTn>
                              </p:par>
                            </p:childTnLst>
                          </p:cTn>
                        </p:par>
                        <p:par>
                          <p:cTn id="44" fill="hold">
                            <p:stCondLst>
                              <p:cond delay="3500"/>
                            </p:stCondLst>
                            <p:childTnLst>
                              <p:par>
                                <p:cTn id="45" presetID="9" presetClass="entr" presetSubtype="0" fill="hold" grpId="0" nodeType="afterEffect">
                                  <p:stCondLst>
                                    <p:cond delay="0"/>
                                  </p:stCondLst>
                                  <p:childTnLst>
                                    <p:set>
                                      <p:cBhvr>
                                        <p:cTn id="46" dur="1" fill="hold">
                                          <p:stCondLst>
                                            <p:cond delay="0"/>
                                          </p:stCondLst>
                                        </p:cTn>
                                        <p:tgtEl>
                                          <p:spTgt spid="134"/>
                                        </p:tgtEl>
                                        <p:attrNameLst>
                                          <p:attrName>style.visibility</p:attrName>
                                        </p:attrNameLst>
                                      </p:cBhvr>
                                      <p:to>
                                        <p:strVal val="visible"/>
                                      </p:to>
                                    </p:set>
                                    <p:animEffect transition="in" filter="dissolve">
                                      <p:cBhvr>
                                        <p:cTn id="47" dur="1000"/>
                                        <p:tgtEl>
                                          <p:spTgt spid="134"/>
                                        </p:tgtEl>
                                      </p:cBhvr>
                                    </p:animEffect>
                                  </p:childTnLst>
                                </p:cTn>
                              </p:par>
                            </p:childTnLst>
                          </p:cTn>
                        </p:par>
                        <p:par>
                          <p:cTn id="48" fill="hold">
                            <p:stCondLst>
                              <p:cond delay="4500"/>
                            </p:stCondLst>
                            <p:childTnLst>
                              <p:par>
                                <p:cTn id="49" presetID="9" presetClass="entr" presetSubtype="0" fill="hold" nodeType="afterEffect">
                                  <p:stCondLst>
                                    <p:cond delay="0"/>
                                  </p:stCondLst>
                                  <p:childTnLst>
                                    <p:set>
                                      <p:cBhvr>
                                        <p:cTn id="50" dur="1" fill="hold">
                                          <p:stCondLst>
                                            <p:cond delay="0"/>
                                          </p:stCondLst>
                                        </p:cTn>
                                        <p:tgtEl>
                                          <p:spTgt spid="147"/>
                                        </p:tgtEl>
                                        <p:attrNameLst>
                                          <p:attrName>style.visibility</p:attrName>
                                        </p:attrNameLst>
                                      </p:cBhvr>
                                      <p:to>
                                        <p:strVal val="visible"/>
                                      </p:to>
                                    </p:set>
                                    <p:animEffect transition="in" filter="dissolve">
                                      <p:cBhvr>
                                        <p:cTn id="51" dur="2000"/>
                                        <p:tgtEl>
                                          <p:spTgt spid="147"/>
                                        </p:tgtEl>
                                      </p:cBhvr>
                                    </p:animEffect>
                                  </p:childTnLst>
                                </p:cTn>
                              </p:par>
                            </p:childTnLst>
                          </p:cTn>
                        </p:par>
                        <p:par>
                          <p:cTn id="52" fill="hold">
                            <p:stCondLst>
                              <p:cond delay="6500"/>
                            </p:stCondLst>
                            <p:childTnLst>
                              <p:par>
                                <p:cTn id="53" presetID="9" presetClass="entr" presetSubtype="0" fill="hold" nodeType="afterEffect">
                                  <p:stCondLst>
                                    <p:cond delay="0"/>
                                  </p:stCondLst>
                                  <p:childTnLst>
                                    <p:set>
                                      <p:cBhvr>
                                        <p:cTn id="54" dur="1" fill="hold">
                                          <p:stCondLst>
                                            <p:cond delay="0"/>
                                          </p:stCondLst>
                                        </p:cTn>
                                        <p:tgtEl>
                                          <p:spTgt spid="144"/>
                                        </p:tgtEl>
                                        <p:attrNameLst>
                                          <p:attrName>style.visibility</p:attrName>
                                        </p:attrNameLst>
                                      </p:cBhvr>
                                      <p:to>
                                        <p:strVal val="visible"/>
                                      </p:to>
                                    </p:set>
                                    <p:animEffect transition="in" filter="dissolve">
                                      <p:cBhvr>
                                        <p:cTn id="55" dur="2000"/>
                                        <p:tgtEl>
                                          <p:spTgt spid="144"/>
                                        </p:tgtEl>
                                      </p:cBhvr>
                                    </p:animEffect>
                                  </p:childTnLst>
                                </p:cTn>
                              </p:par>
                            </p:childTnLst>
                          </p:cTn>
                        </p:par>
                        <p:par>
                          <p:cTn id="56" fill="hold">
                            <p:stCondLst>
                              <p:cond delay="8500"/>
                            </p:stCondLst>
                            <p:childTnLst>
                              <p:par>
                                <p:cTn id="57" presetID="9" presetClass="entr" presetSubtype="0" fill="hold" grpId="0" nodeType="afterEffect">
                                  <p:stCondLst>
                                    <p:cond delay="0"/>
                                  </p:stCondLst>
                                  <p:childTnLst>
                                    <p:set>
                                      <p:cBhvr>
                                        <p:cTn id="58" dur="1" fill="hold">
                                          <p:stCondLst>
                                            <p:cond delay="0"/>
                                          </p:stCondLst>
                                        </p:cTn>
                                        <p:tgtEl>
                                          <p:spTgt spid="135"/>
                                        </p:tgtEl>
                                        <p:attrNameLst>
                                          <p:attrName>style.visibility</p:attrName>
                                        </p:attrNameLst>
                                      </p:cBhvr>
                                      <p:to>
                                        <p:strVal val="visible"/>
                                      </p:to>
                                    </p:set>
                                    <p:animEffect transition="in" filter="dissolve">
                                      <p:cBhvr>
                                        <p:cTn id="59" dur="2000"/>
                                        <p:tgtEl>
                                          <p:spTgt spid="135"/>
                                        </p:tgtEl>
                                      </p:cBhvr>
                                    </p:animEffect>
                                  </p:childTnLst>
                                </p:cTn>
                              </p:par>
                            </p:childTnLst>
                          </p:cTn>
                        </p:par>
                        <p:par>
                          <p:cTn id="60" fill="hold">
                            <p:stCondLst>
                              <p:cond delay="10500"/>
                            </p:stCondLst>
                            <p:childTnLst>
                              <p:par>
                                <p:cTn id="61" presetID="9" presetClass="entr" presetSubtype="0" fill="hold" nodeType="afterEffect">
                                  <p:stCondLst>
                                    <p:cond delay="0"/>
                                  </p:stCondLst>
                                  <p:childTnLst>
                                    <p:set>
                                      <p:cBhvr>
                                        <p:cTn id="62" dur="1" fill="hold">
                                          <p:stCondLst>
                                            <p:cond delay="0"/>
                                          </p:stCondLst>
                                        </p:cTn>
                                        <p:tgtEl>
                                          <p:spTgt spid="137"/>
                                        </p:tgtEl>
                                        <p:attrNameLst>
                                          <p:attrName>style.visibility</p:attrName>
                                        </p:attrNameLst>
                                      </p:cBhvr>
                                      <p:to>
                                        <p:strVal val="visible"/>
                                      </p:to>
                                    </p:set>
                                    <p:animEffect transition="in" filter="dissolve">
                                      <p:cBhvr>
                                        <p:cTn id="63" dur="20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5" grpId="0" animBg="1"/>
      <p:bldP spid="133" grpId="0" animBg="1"/>
      <p:bldP spid="134" grpId="0" animBg="1"/>
      <p:bldP spid="135" grpId="0" animBg="1"/>
      <p:bldP spid="136" grpId="0" animBg="1"/>
      <p:bldP spid="50" grpId="0" animBg="1"/>
      <p:bldP spid="5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281113" y="428625"/>
            <a:ext cx="6015037" cy="784225"/>
          </a:xfrm>
          <a:prstGeom prst="rect">
            <a:avLst/>
          </a:prstGeom>
          <a:solidFill>
            <a:srgbClr val="000000"/>
          </a:solidFill>
          <a:ln w="9525">
            <a:solidFill>
              <a:schemeClr val="tx1"/>
            </a:solidFill>
            <a:miter lim="800000"/>
            <a:headEnd/>
            <a:tailEnd/>
          </a:ln>
        </p:spPr>
        <p:txBody>
          <a:bodyPr wrap="none" anchor="ctr"/>
          <a:lstStyle/>
          <a:p>
            <a:pPr algn="ctr"/>
            <a:r>
              <a:rPr lang="de-DE">
                <a:solidFill>
                  <a:schemeClr val="bg1"/>
                </a:solidFill>
                <a:latin typeface="Calibri" pitchFamily="34" charset="0"/>
              </a:rPr>
              <a:t>Klassifikation der Nahrungsmittelunverträglichkeit (NMU)</a:t>
            </a:r>
            <a:br>
              <a:rPr lang="de-DE">
                <a:solidFill>
                  <a:schemeClr val="bg1"/>
                </a:solidFill>
                <a:latin typeface="Calibri" pitchFamily="34" charset="0"/>
              </a:rPr>
            </a:br>
            <a:r>
              <a:rPr lang="de-DE">
                <a:solidFill>
                  <a:schemeClr val="bg1"/>
                </a:solidFill>
                <a:latin typeface="Calibri" pitchFamily="34" charset="0"/>
              </a:rPr>
              <a:t>EAACI Position Paper. Allergy 1995; 50: 623-635</a:t>
            </a:r>
          </a:p>
        </p:txBody>
      </p:sp>
      <p:sp>
        <p:nvSpPr>
          <p:cNvPr id="5" name="Rectangle 3"/>
          <p:cNvSpPr>
            <a:spLocks noChangeArrowheads="1"/>
          </p:cNvSpPr>
          <p:nvPr/>
        </p:nvSpPr>
        <p:spPr bwMode="auto">
          <a:xfrm>
            <a:off x="3038475" y="1739900"/>
            <a:ext cx="1196975" cy="571500"/>
          </a:xfrm>
          <a:prstGeom prst="rect">
            <a:avLst/>
          </a:prstGeom>
          <a:gradFill rotWithShape="1">
            <a:gsLst>
              <a:gs pos="0">
                <a:schemeClr val="bg1"/>
              </a:gs>
              <a:gs pos="100000">
                <a:srgbClr val="FFFF00"/>
              </a:gs>
            </a:gsLst>
            <a:path path="shape">
              <a:fillToRect l="50000" t="50000" r="50000" b="50000"/>
            </a:path>
          </a:gradFill>
          <a:ln w="9525">
            <a:solidFill>
              <a:schemeClr val="tx1"/>
            </a:solidFill>
            <a:miter lim="800000"/>
            <a:headEnd/>
            <a:tailEnd/>
          </a:ln>
          <a:effectLst/>
        </p:spPr>
        <p:txBody>
          <a:bodyPr wrap="none" anchor="ctr"/>
          <a:lstStyle/>
          <a:p>
            <a:pPr algn="ctr">
              <a:defRPr/>
            </a:pPr>
            <a:r>
              <a:rPr lang="de-DE" sz="2400" b="1" dirty="0">
                <a:solidFill>
                  <a:srgbClr val="FF0000"/>
                </a:solidFill>
                <a:effectLst>
                  <a:outerShdw blurRad="38100" dist="38100" dir="2700000" algn="tl">
                    <a:srgbClr val="000000"/>
                  </a:outerShdw>
                </a:effectLst>
                <a:latin typeface="Calibri" pitchFamily="34" charset="0"/>
              </a:rPr>
              <a:t>NMU</a:t>
            </a:r>
          </a:p>
        </p:txBody>
      </p:sp>
      <p:grpSp>
        <p:nvGrpSpPr>
          <p:cNvPr id="2" name="Group 22"/>
          <p:cNvGrpSpPr>
            <a:grpSpLocks/>
          </p:cNvGrpSpPr>
          <p:nvPr/>
        </p:nvGrpSpPr>
        <p:grpSpPr bwMode="auto">
          <a:xfrm>
            <a:off x="1152525" y="2043113"/>
            <a:ext cx="1657350" cy="1047750"/>
            <a:chOff x="622" y="1273"/>
            <a:chExt cx="1181" cy="660"/>
          </a:xfrm>
        </p:grpSpPr>
        <p:sp>
          <p:nvSpPr>
            <p:cNvPr id="11290" name="Rectangle 7"/>
            <p:cNvSpPr>
              <a:spLocks noChangeArrowheads="1"/>
            </p:cNvSpPr>
            <p:nvPr/>
          </p:nvSpPr>
          <p:spPr bwMode="auto">
            <a:xfrm>
              <a:off x="622" y="1617"/>
              <a:ext cx="969" cy="316"/>
            </a:xfrm>
            <a:prstGeom prst="rect">
              <a:avLst/>
            </a:prstGeom>
            <a:gradFill rotWithShape="1">
              <a:gsLst>
                <a:gs pos="0">
                  <a:schemeClr val="bg1"/>
                </a:gs>
                <a:gs pos="100000">
                  <a:srgbClr val="FF0000"/>
                </a:gs>
              </a:gsLst>
              <a:path path="shape">
                <a:fillToRect l="50000" t="50000" r="50000" b="50000"/>
              </a:path>
            </a:gradFill>
            <a:ln w="9525">
              <a:solidFill>
                <a:schemeClr val="tx1"/>
              </a:solidFill>
              <a:miter lim="800000"/>
              <a:headEnd/>
              <a:tailEnd/>
            </a:ln>
          </p:spPr>
          <p:txBody>
            <a:bodyPr wrap="none" anchor="ctr"/>
            <a:lstStyle/>
            <a:p>
              <a:pPr algn="ctr"/>
              <a:r>
                <a:rPr lang="de-DE">
                  <a:latin typeface="Calibri" pitchFamily="34" charset="0"/>
                </a:rPr>
                <a:t>Vergiftungen</a:t>
              </a:r>
            </a:p>
          </p:txBody>
        </p:sp>
        <p:sp>
          <p:nvSpPr>
            <p:cNvPr id="11291" name="Line 13"/>
            <p:cNvSpPr>
              <a:spLocks noChangeShapeType="1"/>
            </p:cNvSpPr>
            <p:nvPr/>
          </p:nvSpPr>
          <p:spPr bwMode="auto">
            <a:xfrm flipH="1">
              <a:off x="1145" y="1273"/>
              <a:ext cx="658" cy="337"/>
            </a:xfrm>
            <a:prstGeom prst="line">
              <a:avLst/>
            </a:prstGeom>
            <a:noFill/>
            <a:ln w="63500" cap="rnd">
              <a:solidFill>
                <a:srgbClr val="969696"/>
              </a:solidFill>
              <a:prstDash val="sysDot"/>
              <a:round/>
              <a:headEnd/>
              <a:tailEnd type="stealth" w="med" len="med"/>
            </a:ln>
          </p:spPr>
          <p:txBody>
            <a:bodyPr/>
            <a:lstStyle/>
            <a:p>
              <a:endParaRPr lang="de-DE"/>
            </a:p>
          </p:txBody>
        </p:sp>
      </p:grpSp>
      <p:grpSp>
        <p:nvGrpSpPr>
          <p:cNvPr id="3" name="Group 25"/>
          <p:cNvGrpSpPr>
            <a:grpSpLocks/>
          </p:cNvGrpSpPr>
          <p:nvPr/>
        </p:nvGrpSpPr>
        <p:grpSpPr bwMode="auto">
          <a:xfrm>
            <a:off x="1423988" y="2890838"/>
            <a:ext cx="3457575" cy="1281112"/>
            <a:chOff x="1037" y="1807"/>
            <a:chExt cx="2049" cy="812"/>
          </a:xfrm>
        </p:grpSpPr>
        <p:sp>
          <p:nvSpPr>
            <p:cNvPr id="11288" name="Rectangle 5"/>
            <p:cNvSpPr>
              <a:spLocks noChangeArrowheads="1"/>
            </p:cNvSpPr>
            <p:nvPr/>
          </p:nvSpPr>
          <p:spPr bwMode="auto">
            <a:xfrm>
              <a:off x="1037" y="2249"/>
              <a:ext cx="2049" cy="370"/>
            </a:xfrm>
            <a:prstGeom prst="rect">
              <a:avLst/>
            </a:prstGeom>
            <a:gradFill rotWithShape="1">
              <a:gsLst>
                <a:gs pos="0">
                  <a:schemeClr val="bg2"/>
                </a:gs>
                <a:gs pos="100000">
                  <a:schemeClr val="tx1"/>
                </a:gs>
              </a:gsLst>
              <a:path path="shape">
                <a:fillToRect l="50000" t="50000" r="50000" b="50000"/>
              </a:path>
            </a:gradFill>
            <a:ln w="9525">
              <a:solidFill>
                <a:schemeClr val="tx1"/>
              </a:solidFill>
              <a:miter lim="800000"/>
              <a:headEnd/>
              <a:tailEnd/>
            </a:ln>
          </p:spPr>
          <p:txBody>
            <a:bodyPr wrap="none" anchor="ctr"/>
            <a:lstStyle/>
            <a:p>
              <a:pPr algn="ctr"/>
              <a:r>
                <a:rPr lang="de-DE">
                  <a:solidFill>
                    <a:schemeClr val="bg1"/>
                  </a:solidFill>
                  <a:latin typeface="Calibri" pitchFamily="34" charset="0"/>
                </a:rPr>
                <a:t>Keine immunologische Reaktion</a:t>
              </a:r>
              <a:br>
                <a:rPr lang="de-DE">
                  <a:solidFill>
                    <a:schemeClr val="bg1"/>
                  </a:solidFill>
                  <a:latin typeface="Calibri" pitchFamily="34" charset="0"/>
                </a:rPr>
              </a:br>
              <a:r>
                <a:rPr lang="de-DE">
                  <a:solidFill>
                    <a:schemeClr val="bg1"/>
                  </a:solidFill>
                  <a:latin typeface="Calibri" pitchFamily="34" charset="0"/>
                </a:rPr>
                <a:t>(Nahrungsmittelintoleranz)</a:t>
              </a:r>
            </a:p>
          </p:txBody>
        </p:sp>
        <p:sp>
          <p:nvSpPr>
            <p:cNvPr id="11289" name="Line 14"/>
            <p:cNvSpPr>
              <a:spLocks noChangeShapeType="1"/>
            </p:cNvSpPr>
            <p:nvPr/>
          </p:nvSpPr>
          <p:spPr bwMode="auto">
            <a:xfrm flipH="1">
              <a:off x="2377" y="1807"/>
              <a:ext cx="515" cy="420"/>
            </a:xfrm>
            <a:prstGeom prst="line">
              <a:avLst/>
            </a:prstGeom>
            <a:noFill/>
            <a:ln w="76200" cap="rnd">
              <a:solidFill>
                <a:srgbClr val="FF9900"/>
              </a:solidFill>
              <a:prstDash val="sysDot"/>
              <a:round/>
              <a:headEnd/>
              <a:tailEnd type="stealth" w="med" len="med"/>
            </a:ln>
          </p:spPr>
          <p:txBody>
            <a:bodyPr/>
            <a:lstStyle/>
            <a:p>
              <a:endParaRPr lang="de-DE"/>
            </a:p>
          </p:txBody>
        </p:sp>
      </p:grpSp>
      <p:grpSp>
        <p:nvGrpSpPr>
          <p:cNvPr id="6" name="Group 23"/>
          <p:cNvGrpSpPr>
            <a:grpSpLocks/>
          </p:cNvGrpSpPr>
          <p:nvPr/>
        </p:nvGrpSpPr>
        <p:grpSpPr bwMode="auto">
          <a:xfrm>
            <a:off x="4413250" y="2027238"/>
            <a:ext cx="1873250" cy="1146175"/>
            <a:chOff x="2676" y="1263"/>
            <a:chExt cx="1219" cy="722"/>
          </a:xfrm>
        </p:grpSpPr>
        <p:sp>
          <p:nvSpPr>
            <p:cNvPr id="11286" name="Rectangle 8"/>
            <p:cNvSpPr>
              <a:spLocks noChangeArrowheads="1"/>
            </p:cNvSpPr>
            <p:nvPr/>
          </p:nvSpPr>
          <p:spPr bwMode="auto">
            <a:xfrm>
              <a:off x="2915" y="1575"/>
              <a:ext cx="980" cy="410"/>
            </a:xfrm>
            <a:prstGeom prst="rect">
              <a:avLst/>
            </a:prstGeom>
            <a:gradFill rotWithShape="1">
              <a:gsLst>
                <a:gs pos="0">
                  <a:schemeClr val="bg1"/>
                </a:gs>
                <a:gs pos="100000">
                  <a:schemeClr val="hlink"/>
                </a:gs>
              </a:gsLst>
              <a:path path="shape">
                <a:fillToRect l="50000" t="50000" r="50000" b="50000"/>
              </a:path>
            </a:gradFill>
            <a:ln w="9525">
              <a:solidFill>
                <a:schemeClr val="tx1"/>
              </a:solidFill>
              <a:miter lim="800000"/>
              <a:headEnd/>
              <a:tailEnd/>
            </a:ln>
          </p:spPr>
          <p:txBody>
            <a:bodyPr wrap="none" anchor="ctr"/>
            <a:lstStyle/>
            <a:p>
              <a:pPr algn="ctr"/>
              <a:r>
                <a:rPr lang="de-DE">
                  <a:latin typeface="Calibri" pitchFamily="34" charset="0"/>
                </a:rPr>
                <a:t>Nichttoxische</a:t>
              </a:r>
              <a:br>
                <a:rPr lang="de-DE">
                  <a:latin typeface="Calibri" pitchFamily="34" charset="0"/>
                </a:rPr>
              </a:br>
              <a:r>
                <a:rPr lang="de-DE">
                  <a:latin typeface="Calibri" pitchFamily="34" charset="0"/>
                </a:rPr>
                <a:t> Reaktion</a:t>
              </a:r>
            </a:p>
          </p:txBody>
        </p:sp>
        <p:sp>
          <p:nvSpPr>
            <p:cNvPr id="11287" name="Line 15"/>
            <p:cNvSpPr>
              <a:spLocks noChangeShapeType="1"/>
            </p:cNvSpPr>
            <p:nvPr/>
          </p:nvSpPr>
          <p:spPr bwMode="auto">
            <a:xfrm>
              <a:off x="2676" y="1263"/>
              <a:ext cx="655" cy="301"/>
            </a:xfrm>
            <a:prstGeom prst="line">
              <a:avLst/>
            </a:prstGeom>
            <a:noFill/>
            <a:ln w="76200" cap="rnd">
              <a:solidFill>
                <a:srgbClr val="FF9900"/>
              </a:solidFill>
              <a:prstDash val="sysDot"/>
              <a:round/>
              <a:headEnd/>
              <a:tailEnd type="stealth" w="med" len="med"/>
            </a:ln>
          </p:spPr>
          <p:txBody>
            <a:bodyPr/>
            <a:lstStyle/>
            <a:p>
              <a:endParaRPr lang="de-DE"/>
            </a:p>
          </p:txBody>
        </p:sp>
      </p:grpSp>
      <p:grpSp>
        <p:nvGrpSpPr>
          <p:cNvPr id="9" name="Group 24"/>
          <p:cNvGrpSpPr>
            <a:grpSpLocks/>
          </p:cNvGrpSpPr>
          <p:nvPr/>
        </p:nvGrpSpPr>
        <p:grpSpPr bwMode="auto">
          <a:xfrm>
            <a:off x="6005513" y="2879725"/>
            <a:ext cx="2781300" cy="1314450"/>
            <a:chOff x="3679" y="1800"/>
            <a:chExt cx="1982" cy="828"/>
          </a:xfrm>
        </p:grpSpPr>
        <p:sp>
          <p:nvSpPr>
            <p:cNvPr id="11284" name="Rectangle 6" descr="Große Konfetti"/>
            <p:cNvSpPr>
              <a:spLocks noChangeArrowheads="1"/>
            </p:cNvSpPr>
            <p:nvPr/>
          </p:nvSpPr>
          <p:spPr bwMode="auto">
            <a:xfrm>
              <a:off x="3679" y="2251"/>
              <a:ext cx="1982" cy="377"/>
            </a:xfrm>
            <a:prstGeom prst="rect">
              <a:avLst/>
            </a:prstGeom>
            <a:pattFill prst="lgConfetti">
              <a:fgClr>
                <a:srgbClr val="FFFF00"/>
              </a:fgClr>
              <a:bgClr>
                <a:schemeClr val="bg1"/>
              </a:bgClr>
            </a:pattFill>
            <a:ln w="9525">
              <a:solidFill>
                <a:schemeClr val="tx1"/>
              </a:solidFill>
              <a:miter lim="800000"/>
              <a:headEnd/>
              <a:tailEnd/>
            </a:ln>
          </p:spPr>
          <p:txBody>
            <a:bodyPr wrap="none" anchor="ctr"/>
            <a:lstStyle/>
            <a:p>
              <a:pPr algn="ctr"/>
              <a:r>
                <a:rPr lang="de-DE">
                  <a:latin typeface="Calibri" pitchFamily="34" charset="0"/>
                </a:rPr>
                <a:t>Immunologische Reaktion</a:t>
              </a:r>
              <a:br>
                <a:rPr lang="de-DE">
                  <a:latin typeface="Calibri" pitchFamily="34" charset="0"/>
                </a:rPr>
              </a:br>
              <a:r>
                <a:rPr lang="de-DE">
                  <a:latin typeface="Calibri" pitchFamily="34" charset="0"/>
                </a:rPr>
                <a:t>Nahrungsmittelallergie</a:t>
              </a:r>
            </a:p>
          </p:txBody>
        </p:sp>
        <p:sp>
          <p:nvSpPr>
            <p:cNvPr id="11285" name="Line 16"/>
            <p:cNvSpPr>
              <a:spLocks noChangeShapeType="1"/>
            </p:cNvSpPr>
            <p:nvPr/>
          </p:nvSpPr>
          <p:spPr bwMode="auto">
            <a:xfrm>
              <a:off x="3902" y="1800"/>
              <a:ext cx="686" cy="427"/>
            </a:xfrm>
            <a:prstGeom prst="line">
              <a:avLst/>
            </a:prstGeom>
            <a:noFill/>
            <a:ln w="63500" cap="rnd">
              <a:solidFill>
                <a:srgbClr val="969696"/>
              </a:solidFill>
              <a:prstDash val="sysDot"/>
              <a:round/>
              <a:headEnd/>
              <a:tailEnd type="stealth" w="med" len="med"/>
            </a:ln>
          </p:spPr>
          <p:txBody>
            <a:bodyPr/>
            <a:lstStyle/>
            <a:p>
              <a:endParaRPr lang="de-DE"/>
            </a:p>
          </p:txBody>
        </p:sp>
      </p:grpSp>
      <p:sp>
        <p:nvSpPr>
          <p:cNvPr id="11272" name="Rectangle 10"/>
          <p:cNvSpPr>
            <a:spLocks noChangeArrowheads="1"/>
          </p:cNvSpPr>
          <p:nvPr/>
        </p:nvSpPr>
        <p:spPr bwMode="auto">
          <a:xfrm>
            <a:off x="4225925" y="5588000"/>
            <a:ext cx="1033463" cy="698500"/>
          </a:xfrm>
          <a:prstGeom prst="rect">
            <a:avLst/>
          </a:prstGeom>
          <a:gradFill rotWithShape="1">
            <a:gsLst>
              <a:gs pos="0">
                <a:schemeClr val="bg2"/>
              </a:gs>
              <a:gs pos="100000">
                <a:schemeClr val="tx1"/>
              </a:gs>
            </a:gsLst>
            <a:path path="shape">
              <a:fillToRect l="50000" t="50000" r="50000" b="50000"/>
            </a:path>
          </a:gradFill>
          <a:ln w="9525" algn="ctr">
            <a:solidFill>
              <a:schemeClr val="tx1"/>
            </a:solidFill>
            <a:miter lim="800000"/>
            <a:headEnd/>
            <a:tailEnd/>
          </a:ln>
        </p:spPr>
        <p:txBody>
          <a:bodyPr wrap="none" anchor="ctr"/>
          <a:lstStyle/>
          <a:p>
            <a:pPr algn="ctr"/>
            <a:r>
              <a:rPr lang="de-DE" sz="1500">
                <a:solidFill>
                  <a:srgbClr val="FF0000"/>
                </a:solidFill>
                <a:latin typeface="Calibri" pitchFamily="34" charset="0"/>
              </a:rPr>
              <a:t>sonstige</a:t>
            </a:r>
          </a:p>
        </p:txBody>
      </p:sp>
      <p:sp>
        <p:nvSpPr>
          <p:cNvPr id="11273" name="Line 18"/>
          <p:cNvSpPr>
            <a:spLocks noChangeShapeType="1"/>
          </p:cNvSpPr>
          <p:nvPr/>
        </p:nvSpPr>
        <p:spPr bwMode="auto">
          <a:xfrm>
            <a:off x="3352800" y="4214813"/>
            <a:ext cx="1306513" cy="1285875"/>
          </a:xfrm>
          <a:prstGeom prst="line">
            <a:avLst/>
          </a:prstGeom>
          <a:noFill/>
          <a:ln w="63500" cap="rnd">
            <a:solidFill>
              <a:srgbClr val="969696"/>
            </a:solidFill>
            <a:prstDash val="sysDot"/>
            <a:round/>
            <a:headEnd/>
            <a:tailEnd type="stealth" w="med" len="med"/>
          </a:ln>
        </p:spPr>
        <p:txBody>
          <a:bodyPr/>
          <a:lstStyle/>
          <a:p>
            <a:endParaRPr lang="de-DE"/>
          </a:p>
        </p:txBody>
      </p:sp>
      <p:sp>
        <p:nvSpPr>
          <p:cNvPr id="11274" name="Rectangle 4"/>
          <p:cNvSpPr>
            <a:spLocks noChangeArrowheads="1"/>
          </p:cNvSpPr>
          <p:nvPr/>
        </p:nvSpPr>
        <p:spPr bwMode="auto">
          <a:xfrm>
            <a:off x="428625" y="5572125"/>
            <a:ext cx="1793875" cy="857250"/>
          </a:xfrm>
          <a:prstGeom prst="rect">
            <a:avLst/>
          </a:prstGeom>
          <a:blipFill dpi="0" rotWithShape="1">
            <a:blip r:embed="rId2" cstate="print"/>
            <a:srcRect/>
            <a:tile tx="0" ty="0" sx="100000" sy="100000" flip="none" algn="tl"/>
          </a:blipFill>
          <a:ln w="9525" algn="ctr">
            <a:solidFill>
              <a:schemeClr val="tx1"/>
            </a:solidFill>
            <a:miter lim="800000"/>
            <a:headEnd/>
            <a:tailEnd/>
          </a:ln>
        </p:spPr>
        <p:txBody>
          <a:bodyPr wrap="none" anchor="ctr"/>
          <a:lstStyle/>
          <a:p>
            <a:pPr algn="ctr"/>
            <a:r>
              <a:rPr lang="de-DE" sz="1500" dirty="0">
                <a:solidFill>
                  <a:srgbClr val="FF0000"/>
                </a:solidFill>
                <a:latin typeface="Calibri" pitchFamily="34" charset="0"/>
              </a:rPr>
              <a:t>enzymatisch</a:t>
            </a:r>
            <a:br>
              <a:rPr lang="de-DE" sz="1500" dirty="0">
                <a:solidFill>
                  <a:srgbClr val="FF0000"/>
                </a:solidFill>
                <a:latin typeface="Calibri" pitchFamily="34" charset="0"/>
              </a:rPr>
            </a:br>
            <a:r>
              <a:rPr lang="de-DE" sz="1500" dirty="0">
                <a:solidFill>
                  <a:srgbClr val="FF0000"/>
                </a:solidFill>
                <a:latin typeface="Calibri" pitchFamily="34" charset="0"/>
              </a:rPr>
              <a:t>Histamin Intoleranz</a:t>
            </a:r>
            <a:br>
              <a:rPr lang="de-DE" sz="1500" dirty="0">
                <a:solidFill>
                  <a:srgbClr val="FF0000"/>
                </a:solidFill>
                <a:latin typeface="Calibri" pitchFamily="34" charset="0"/>
              </a:rPr>
            </a:br>
            <a:r>
              <a:rPr lang="de-DE" sz="1500" dirty="0">
                <a:solidFill>
                  <a:srgbClr val="FF0000"/>
                </a:solidFill>
                <a:latin typeface="Calibri" pitchFamily="34" charset="0"/>
              </a:rPr>
              <a:t>Laktose Intoleranz</a:t>
            </a:r>
          </a:p>
        </p:txBody>
      </p:sp>
      <p:sp>
        <p:nvSpPr>
          <p:cNvPr id="11275" name="Line 19"/>
          <p:cNvSpPr>
            <a:spLocks noChangeShapeType="1"/>
          </p:cNvSpPr>
          <p:nvPr/>
        </p:nvSpPr>
        <p:spPr bwMode="auto">
          <a:xfrm flipH="1">
            <a:off x="2913063" y="4233863"/>
            <a:ext cx="93662" cy="1238250"/>
          </a:xfrm>
          <a:prstGeom prst="line">
            <a:avLst/>
          </a:prstGeom>
          <a:noFill/>
          <a:ln w="76200" cap="rnd">
            <a:solidFill>
              <a:srgbClr val="FF9900"/>
            </a:solidFill>
            <a:prstDash val="sysDot"/>
            <a:round/>
            <a:headEnd/>
            <a:tailEnd type="stealth" w="med" len="med"/>
          </a:ln>
        </p:spPr>
        <p:txBody>
          <a:bodyPr/>
          <a:lstStyle/>
          <a:p>
            <a:endParaRPr lang="de-DE"/>
          </a:p>
        </p:txBody>
      </p:sp>
      <p:sp>
        <p:nvSpPr>
          <p:cNvPr id="11276" name="Line 20"/>
          <p:cNvSpPr>
            <a:spLocks noChangeShapeType="1"/>
          </p:cNvSpPr>
          <p:nvPr/>
        </p:nvSpPr>
        <p:spPr bwMode="auto">
          <a:xfrm flipH="1">
            <a:off x="1376363" y="4187825"/>
            <a:ext cx="1630362" cy="1304925"/>
          </a:xfrm>
          <a:prstGeom prst="line">
            <a:avLst/>
          </a:prstGeom>
          <a:noFill/>
          <a:ln w="76200" cap="rnd">
            <a:solidFill>
              <a:srgbClr val="FF9900"/>
            </a:solidFill>
            <a:prstDash val="sysDot"/>
            <a:round/>
            <a:headEnd/>
            <a:tailEnd type="stealth" w="med" len="med"/>
          </a:ln>
        </p:spPr>
        <p:txBody>
          <a:bodyPr/>
          <a:lstStyle/>
          <a:p>
            <a:endParaRPr lang="de-DE"/>
          </a:p>
        </p:txBody>
      </p:sp>
      <p:grpSp>
        <p:nvGrpSpPr>
          <p:cNvPr id="12" name="Group 26"/>
          <p:cNvGrpSpPr>
            <a:grpSpLocks/>
          </p:cNvGrpSpPr>
          <p:nvPr/>
        </p:nvGrpSpPr>
        <p:grpSpPr bwMode="auto">
          <a:xfrm>
            <a:off x="6059488" y="4233863"/>
            <a:ext cx="2709862" cy="1785937"/>
            <a:chOff x="3713" y="2653"/>
            <a:chExt cx="1931" cy="1125"/>
          </a:xfrm>
        </p:grpSpPr>
        <p:sp>
          <p:nvSpPr>
            <p:cNvPr id="11280" name="Rectangle 11" descr="Große Konfetti"/>
            <p:cNvSpPr>
              <a:spLocks noChangeArrowheads="1"/>
            </p:cNvSpPr>
            <p:nvPr/>
          </p:nvSpPr>
          <p:spPr bwMode="auto">
            <a:xfrm>
              <a:off x="4758" y="3446"/>
              <a:ext cx="886" cy="316"/>
            </a:xfrm>
            <a:prstGeom prst="rect">
              <a:avLst/>
            </a:prstGeom>
            <a:pattFill prst="lgConfetti">
              <a:fgClr>
                <a:srgbClr val="FFFF00"/>
              </a:fgClr>
              <a:bgClr>
                <a:schemeClr val="bg1"/>
              </a:bgClr>
            </a:pattFill>
            <a:ln w="9525" algn="ctr">
              <a:solidFill>
                <a:schemeClr val="tx1"/>
              </a:solidFill>
              <a:miter lim="800000"/>
              <a:headEnd/>
              <a:tailEnd/>
            </a:ln>
          </p:spPr>
          <p:txBody>
            <a:bodyPr wrap="none" anchor="ctr"/>
            <a:lstStyle/>
            <a:p>
              <a:pPr algn="ctr"/>
              <a:r>
                <a:rPr lang="de-DE" sz="1500">
                  <a:latin typeface="Calibri" pitchFamily="34" charset="0"/>
                </a:rPr>
                <a:t>Nicht IgE</a:t>
              </a:r>
              <a:br>
                <a:rPr lang="de-DE" sz="1500">
                  <a:latin typeface="Calibri" pitchFamily="34" charset="0"/>
                </a:rPr>
              </a:br>
              <a:r>
                <a:rPr lang="de-DE" sz="1500">
                  <a:latin typeface="Calibri" pitchFamily="34" charset="0"/>
                </a:rPr>
                <a:t>vermittelt</a:t>
              </a:r>
            </a:p>
          </p:txBody>
        </p:sp>
        <p:sp>
          <p:nvSpPr>
            <p:cNvPr id="11281" name="Rectangle 12" descr="Große Konfetti"/>
            <p:cNvSpPr>
              <a:spLocks noChangeArrowheads="1"/>
            </p:cNvSpPr>
            <p:nvPr/>
          </p:nvSpPr>
          <p:spPr bwMode="auto">
            <a:xfrm>
              <a:off x="3713" y="3463"/>
              <a:ext cx="869" cy="315"/>
            </a:xfrm>
            <a:prstGeom prst="rect">
              <a:avLst/>
            </a:prstGeom>
            <a:pattFill prst="lgConfetti">
              <a:fgClr>
                <a:srgbClr val="FFFF00"/>
              </a:fgClr>
              <a:bgClr>
                <a:schemeClr val="bg1"/>
              </a:bgClr>
            </a:pattFill>
            <a:ln w="9525" algn="ctr">
              <a:solidFill>
                <a:schemeClr val="tx1"/>
              </a:solidFill>
              <a:miter lim="800000"/>
              <a:headEnd/>
              <a:tailEnd/>
            </a:ln>
          </p:spPr>
          <p:txBody>
            <a:bodyPr wrap="none" anchor="ctr"/>
            <a:lstStyle/>
            <a:p>
              <a:pPr algn="ctr"/>
              <a:r>
                <a:rPr lang="de-DE" sz="1500">
                  <a:latin typeface="Calibri" pitchFamily="34" charset="0"/>
                </a:rPr>
                <a:t>IgE-vermittelt</a:t>
              </a:r>
            </a:p>
          </p:txBody>
        </p:sp>
        <p:sp>
          <p:nvSpPr>
            <p:cNvPr id="11282" name="Line 17"/>
            <p:cNvSpPr>
              <a:spLocks noChangeShapeType="1"/>
            </p:cNvSpPr>
            <p:nvPr/>
          </p:nvSpPr>
          <p:spPr bwMode="auto">
            <a:xfrm>
              <a:off x="4673" y="2653"/>
              <a:ext cx="454" cy="765"/>
            </a:xfrm>
            <a:prstGeom prst="line">
              <a:avLst/>
            </a:prstGeom>
            <a:noFill/>
            <a:ln w="63500" cap="rnd">
              <a:solidFill>
                <a:srgbClr val="969696"/>
              </a:solidFill>
              <a:prstDash val="sysDot"/>
              <a:round/>
              <a:headEnd/>
              <a:tailEnd type="stealth" w="med" len="med"/>
            </a:ln>
          </p:spPr>
          <p:txBody>
            <a:bodyPr/>
            <a:lstStyle/>
            <a:p>
              <a:endParaRPr lang="de-DE"/>
            </a:p>
          </p:txBody>
        </p:sp>
        <p:sp>
          <p:nvSpPr>
            <p:cNvPr id="11283" name="Line 21"/>
            <p:cNvSpPr>
              <a:spLocks noChangeShapeType="1"/>
            </p:cNvSpPr>
            <p:nvPr/>
          </p:nvSpPr>
          <p:spPr bwMode="auto">
            <a:xfrm flipH="1">
              <a:off x="4163" y="2653"/>
              <a:ext cx="424" cy="765"/>
            </a:xfrm>
            <a:prstGeom prst="line">
              <a:avLst/>
            </a:prstGeom>
            <a:noFill/>
            <a:ln w="63500" cap="rnd">
              <a:solidFill>
                <a:srgbClr val="969696"/>
              </a:solidFill>
              <a:prstDash val="sysDot"/>
              <a:round/>
              <a:headEnd/>
              <a:tailEnd type="stealth" w="med" len="med"/>
            </a:ln>
          </p:spPr>
          <p:txBody>
            <a:bodyPr/>
            <a:lstStyle/>
            <a:p>
              <a:endParaRPr lang="de-DE"/>
            </a:p>
          </p:txBody>
        </p:sp>
      </p:grpSp>
      <p:sp>
        <p:nvSpPr>
          <p:cNvPr id="11278" name="Rectangle 4"/>
          <p:cNvSpPr>
            <a:spLocks noChangeArrowheads="1"/>
          </p:cNvSpPr>
          <p:nvPr/>
        </p:nvSpPr>
        <p:spPr bwMode="auto">
          <a:xfrm>
            <a:off x="2286000" y="5572125"/>
            <a:ext cx="1793875" cy="857250"/>
          </a:xfrm>
          <a:prstGeom prst="rect">
            <a:avLst/>
          </a:prstGeom>
          <a:blipFill dpi="0" rotWithShape="1">
            <a:blip r:embed="rId2" cstate="print"/>
            <a:srcRect/>
            <a:tile tx="0" ty="0" sx="100000" sy="100000" flip="none" algn="tl"/>
          </a:blipFill>
          <a:ln w="9525" algn="ctr">
            <a:solidFill>
              <a:schemeClr val="tx1"/>
            </a:solidFill>
            <a:miter lim="800000"/>
            <a:headEnd/>
            <a:tailEnd/>
          </a:ln>
        </p:spPr>
        <p:txBody>
          <a:bodyPr wrap="none" anchor="ctr"/>
          <a:lstStyle/>
          <a:p>
            <a:pPr algn="ctr"/>
            <a:r>
              <a:rPr lang="de-DE" sz="1500">
                <a:solidFill>
                  <a:srgbClr val="FF0000"/>
                </a:solidFill>
                <a:latin typeface="Calibri" pitchFamily="34" charset="0"/>
              </a:rPr>
              <a:t>Aufnahmestörung</a:t>
            </a:r>
            <a:br>
              <a:rPr lang="de-DE" sz="1500">
                <a:solidFill>
                  <a:srgbClr val="FF0000"/>
                </a:solidFill>
                <a:latin typeface="Calibri" pitchFamily="34" charset="0"/>
              </a:rPr>
            </a:br>
            <a:r>
              <a:rPr lang="de-DE" sz="1500">
                <a:solidFill>
                  <a:srgbClr val="FF0000"/>
                </a:solidFill>
                <a:latin typeface="Calibri" pitchFamily="34" charset="0"/>
              </a:rPr>
              <a:t>Fruktose </a:t>
            </a:r>
            <a:br>
              <a:rPr lang="de-DE" sz="1500">
                <a:solidFill>
                  <a:srgbClr val="FF0000"/>
                </a:solidFill>
                <a:latin typeface="Calibri" pitchFamily="34" charset="0"/>
              </a:rPr>
            </a:br>
            <a:r>
              <a:rPr lang="de-DE" sz="1500">
                <a:solidFill>
                  <a:srgbClr val="FF0000"/>
                </a:solidFill>
                <a:latin typeface="Calibri" pitchFamily="34" charset="0"/>
              </a:rPr>
              <a:t>Malabsorption</a:t>
            </a:r>
          </a:p>
        </p:txBody>
      </p:sp>
      <p:sp>
        <p:nvSpPr>
          <p:cNvPr id="33" name="Ellipse 32"/>
          <p:cNvSpPr/>
          <p:nvPr/>
        </p:nvSpPr>
        <p:spPr>
          <a:xfrm>
            <a:off x="4643438" y="6000750"/>
            <a:ext cx="2071687" cy="571500"/>
          </a:xfrm>
          <a:prstGeom prst="ellipse">
            <a:avLst/>
          </a:prstGeom>
          <a:gradFill flip="none"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path path="shap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rgbClr val="FF0000"/>
                </a:solidFill>
                <a:latin typeface="Calibri" pitchFamily="34" charset="0"/>
              </a:rPr>
              <a:t>Zöliakie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ssolve">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dissolve">
                                      <p:cBhvr>
                                        <p:cTn id="22" dur="20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Picture 5" descr="ibs picture"/>
          <p:cNvPicPr>
            <a:picLocks noChangeAspect="1" noChangeArrowheads="1"/>
          </p:cNvPicPr>
          <p:nvPr/>
        </p:nvPicPr>
        <p:blipFill>
          <a:blip r:embed="rId3" cstate="print"/>
          <a:srcRect l="8289" t="6248" r="6216" b="11249"/>
          <a:stretch>
            <a:fillRect/>
          </a:stretch>
        </p:blipFill>
        <p:spPr bwMode="auto">
          <a:xfrm>
            <a:off x="7681913" y="2071688"/>
            <a:ext cx="1033462" cy="1357312"/>
          </a:xfrm>
          <a:prstGeom prst="rect">
            <a:avLst/>
          </a:prstGeom>
          <a:noFill/>
          <a:ln w="9525">
            <a:noFill/>
            <a:miter lim="800000"/>
            <a:headEnd/>
            <a:tailEnd/>
          </a:ln>
        </p:spPr>
      </p:pic>
      <p:sp>
        <p:nvSpPr>
          <p:cNvPr id="30723" name="Freeform 1"/>
          <p:cNvSpPr>
            <a:spLocks/>
          </p:cNvSpPr>
          <p:nvPr/>
        </p:nvSpPr>
        <p:spPr bwMode="auto">
          <a:xfrm>
            <a:off x="714375" y="2286000"/>
            <a:ext cx="7286625" cy="269875"/>
          </a:xfrm>
          <a:custGeom>
            <a:avLst/>
            <a:gdLst>
              <a:gd name="T0" fmla="*/ 0 w 5189"/>
              <a:gd name="T1" fmla="*/ 2147483647 h 425"/>
              <a:gd name="T2" fmla="*/ 2147483647 w 5189"/>
              <a:gd name="T3" fmla="*/ 0 h 425"/>
              <a:gd name="T4" fmla="*/ 2147483647 w 5189"/>
              <a:gd name="T5" fmla="*/ 2147483647 h 425"/>
              <a:gd name="T6" fmla="*/ 2147483647 w 5189"/>
              <a:gd name="T7" fmla="*/ 2147483647 h 425"/>
              <a:gd name="T8" fmla="*/ 2147483647 w 5189"/>
              <a:gd name="T9" fmla="*/ 2147483647 h 425"/>
              <a:gd name="T10" fmla="*/ 2147483647 w 5189"/>
              <a:gd name="T11" fmla="*/ 2147483647 h 425"/>
              <a:gd name="T12" fmla="*/ 2147483647 w 5189"/>
              <a:gd name="T13" fmla="*/ 2147483647 h 425"/>
              <a:gd name="T14" fmla="*/ 2147483647 w 5189"/>
              <a:gd name="T15" fmla="*/ 2147483647 h 425"/>
              <a:gd name="T16" fmla="*/ 2147483647 w 5189"/>
              <a:gd name="T17" fmla="*/ 2147483647 h 425"/>
              <a:gd name="T18" fmla="*/ 2147483647 w 5189"/>
              <a:gd name="T19" fmla="*/ 2147483647 h 425"/>
              <a:gd name="T20" fmla="*/ 2147483647 w 5189"/>
              <a:gd name="T21" fmla="*/ 2147483647 h 425"/>
              <a:gd name="T22" fmla="*/ 2147483647 w 5189"/>
              <a:gd name="T23" fmla="*/ 2147483647 h 425"/>
              <a:gd name="T24" fmla="*/ 2147483647 w 5189"/>
              <a:gd name="T25" fmla="*/ 2147483647 h 425"/>
              <a:gd name="T26" fmla="*/ 2147483647 w 5189"/>
              <a:gd name="T27" fmla="*/ 2147483647 h 425"/>
              <a:gd name="T28" fmla="*/ 2147483647 w 5189"/>
              <a:gd name="T29" fmla="*/ 2147483647 h 425"/>
              <a:gd name="T30" fmla="*/ 2147483647 w 5189"/>
              <a:gd name="T31" fmla="*/ 2147483647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a:latin typeface="Calibri" pitchFamily="34" charset="0"/>
              <a:cs typeface="Calibri" pitchFamily="34" charset="0"/>
            </a:endParaRPr>
          </a:p>
        </p:txBody>
      </p:sp>
      <p:sp>
        <p:nvSpPr>
          <p:cNvPr id="53" name="Cloud 17"/>
          <p:cNvSpPr/>
          <p:nvPr/>
        </p:nvSpPr>
        <p:spPr>
          <a:xfrm>
            <a:off x="4643438"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4" name="Cloud 18"/>
          <p:cNvSpPr/>
          <p:nvPr/>
        </p:nvSpPr>
        <p:spPr>
          <a:xfrm>
            <a:off x="4714875" y="340518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5" name="Cloud 19"/>
          <p:cNvSpPr/>
          <p:nvPr/>
        </p:nvSpPr>
        <p:spPr>
          <a:xfrm>
            <a:off x="4643438" y="369093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6" name="Cloud 20"/>
          <p:cNvSpPr/>
          <p:nvPr/>
        </p:nvSpPr>
        <p:spPr>
          <a:xfrm>
            <a:off x="4929188"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7" name="Cloud 21"/>
          <p:cNvSpPr/>
          <p:nvPr/>
        </p:nvSpPr>
        <p:spPr>
          <a:xfrm>
            <a:off x="5000625" y="37623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8" name="Cloud 22"/>
          <p:cNvSpPr/>
          <p:nvPr/>
        </p:nvSpPr>
        <p:spPr>
          <a:xfrm>
            <a:off x="5500688"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59" name="Cloud 23"/>
          <p:cNvSpPr/>
          <p:nvPr/>
        </p:nvSpPr>
        <p:spPr>
          <a:xfrm>
            <a:off x="5357813"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0" name="Cloud 24"/>
          <p:cNvSpPr/>
          <p:nvPr/>
        </p:nvSpPr>
        <p:spPr>
          <a:xfrm>
            <a:off x="5643563" y="37623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1" name="Cloud 25"/>
          <p:cNvSpPr/>
          <p:nvPr/>
        </p:nvSpPr>
        <p:spPr>
          <a:xfrm>
            <a:off x="5214938"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2" name="Cloud 26"/>
          <p:cNvSpPr/>
          <p:nvPr/>
        </p:nvSpPr>
        <p:spPr>
          <a:xfrm>
            <a:off x="5000625"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4" name="Cloud 28"/>
          <p:cNvSpPr/>
          <p:nvPr/>
        </p:nvSpPr>
        <p:spPr>
          <a:xfrm>
            <a:off x="5572125" y="41195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5" name="Cloud 29"/>
          <p:cNvSpPr/>
          <p:nvPr/>
        </p:nvSpPr>
        <p:spPr>
          <a:xfrm>
            <a:off x="5786438" y="347662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6" name="Cloud 30"/>
          <p:cNvSpPr/>
          <p:nvPr/>
        </p:nvSpPr>
        <p:spPr>
          <a:xfrm>
            <a:off x="5857875" y="326231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7" name="Cloud 31"/>
          <p:cNvSpPr/>
          <p:nvPr/>
        </p:nvSpPr>
        <p:spPr>
          <a:xfrm>
            <a:off x="5072063"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8" name="Cloud 32"/>
          <p:cNvSpPr/>
          <p:nvPr/>
        </p:nvSpPr>
        <p:spPr>
          <a:xfrm>
            <a:off x="5715000"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sp>
        <p:nvSpPr>
          <p:cNvPr id="69" name="Cloud 33"/>
          <p:cNvSpPr/>
          <p:nvPr/>
        </p:nvSpPr>
        <p:spPr>
          <a:xfrm>
            <a:off x="5786438"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Calibri" pitchFamily="34" charset="0"/>
              <a:cs typeface="Calibri" pitchFamily="34" charset="0"/>
            </a:endParaRPr>
          </a:p>
        </p:txBody>
      </p:sp>
      <p:cxnSp>
        <p:nvCxnSpPr>
          <p:cNvPr id="70" name="Straight Arrow Connector 34"/>
          <p:cNvCxnSpPr>
            <a:stCxn id="92" idx="3"/>
          </p:cNvCxnSpPr>
          <p:nvPr/>
        </p:nvCxnSpPr>
        <p:spPr>
          <a:xfrm>
            <a:off x="2143125" y="3321050"/>
            <a:ext cx="2357438" cy="107950"/>
          </a:xfrm>
          <a:prstGeom prst="straightConnector1">
            <a:avLst/>
          </a:prstGeom>
          <a:ln w="254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36"/>
          <p:cNvCxnSpPr/>
          <p:nvPr/>
        </p:nvCxnSpPr>
        <p:spPr>
          <a:xfrm flipV="1">
            <a:off x="6000750" y="3143250"/>
            <a:ext cx="214313" cy="142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37"/>
          <p:cNvCxnSpPr/>
          <p:nvPr/>
        </p:nvCxnSpPr>
        <p:spPr>
          <a:xfrm>
            <a:off x="5929313" y="3500438"/>
            <a:ext cx="214312"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38"/>
          <p:cNvCxnSpPr/>
          <p:nvPr/>
        </p:nvCxnSpPr>
        <p:spPr>
          <a:xfrm>
            <a:off x="5929313" y="3714750"/>
            <a:ext cx="214312" cy="142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39"/>
          <p:cNvCxnSpPr/>
          <p:nvPr/>
        </p:nvCxnSpPr>
        <p:spPr>
          <a:xfrm rot="16200000" flipH="1">
            <a:off x="5929313" y="3929062"/>
            <a:ext cx="357188" cy="2143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Right Brace 44"/>
          <p:cNvSpPr/>
          <p:nvPr/>
        </p:nvSpPr>
        <p:spPr>
          <a:xfrm rot="21112217">
            <a:off x="6729413" y="2778125"/>
            <a:ext cx="357187" cy="1868488"/>
          </a:xfrm>
          <a:prstGeom prst="rightBrace">
            <a:avLst>
              <a:gd name="adj1" fmla="val 18998"/>
              <a:gd name="adj2" fmla="val 50000"/>
            </a:avLst>
          </a:prstGeom>
          <a:ln w="25400" cmpd="sng">
            <a:solidFill>
              <a:srgbClr val="C0000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latin typeface="Calibri" pitchFamily="34" charset="0"/>
              <a:cs typeface="Calibri" pitchFamily="34" charset="0"/>
            </a:endParaRPr>
          </a:p>
        </p:txBody>
      </p:sp>
      <p:sp>
        <p:nvSpPr>
          <p:cNvPr id="92" name="Abgerundetes Rechteck 91"/>
          <p:cNvSpPr/>
          <p:nvPr/>
        </p:nvSpPr>
        <p:spPr>
          <a:xfrm>
            <a:off x="1000125" y="3143250"/>
            <a:ext cx="1143000" cy="357188"/>
          </a:xfrm>
          <a:prstGeom prst="roundRect">
            <a:avLst/>
          </a:prstGeom>
          <a:solidFill>
            <a:schemeClr val="accent3">
              <a:lumMod val="75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sz="2000" dirty="0">
                <a:solidFill>
                  <a:schemeClr val="tx2">
                    <a:lumMod val="60000"/>
                    <a:lumOff val="40000"/>
                  </a:schemeClr>
                </a:solidFill>
                <a:latin typeface="Calibri" pitchFamily="34" charset="0"/>
                <a:cs typeface="Calibri" pitchFamily="34" charset="0"/>
              </a:rPr>
              <a:t>Fructose</a:t>
            </a:r>
          </a:p>
        </p:txBody>
      </p:sp>
      <p:sp>
        <p:nvSpPr>
          <p:cNvPr id="95" name="Ellipse 94"/>
          <p:cNvSpPr/>
          <p:nvPr/>
        </p:nvSpPr>
        <p:spPr>
          <a:xfrm>
            <a:off x="1214438" y="2214563"/>
            <a:ext cx="1214437" cy="428625"/>
          </a:xfrm>
          <a:prstGeom prst="ellipse">
            <a:avLst/>
          </a:prstGeom>
          <a:solidFill>
            <a:schemeClr val="bg1">
              <a:lumMod val="85000"/>
              <a:alpha val="50000"/>
            </a:scheme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GLUT-5</a:t>
            </a:r>
          </a:p>
        </p:txBody>
      </p:sp>
      <p:sp>
        <p:nvSpPr>
          <p:cNvPr id="98" name="Abgerundetes Rechteck 97"/>
          <p:cNvSpPr/>
          <p:nvPr/>
        </p:nvSpPr>
        <p:spPr>
          <a:xfrm>
            <a:off x="571500" y="5143500"/>
            <a:ext cx="2143125" cy="428625"/>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solidFill>
                <a:latin typeface="Calibri" pitchFamily="34" charset="0"/>
                <a:cs typeface="Calibri" pitchFamily="34" charset="0"/>
              </a:rPr>
              <a:t>Dünndarm</a:t>
            </a:r>
          </a:p>
        </p:txBody>
      </p:sp>
      <p:sp>
        <p:nvSpPr>
          <p:cNvPr id="99" name="Abgerundetes Rechteck 98"/>
          <p:cNvSpPr/>
          <p:nvPr/>
        </p:nvSpPr>
        <p:spPr>
          <a:xfrm>
            <a:off x="4929188" y="5214938"/>
            <a:ext cx="2143125" cy="428625"/>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solidFill>
                <a:latin typeface="Calibri" pitchFamily="34" charset="0"/>
                <a:cs typeface="Calibri" pitchFamily="34" charset="0"/>
              </a:rPr>
              <a:t>Dickdarm</a:t>
            </a:r>
          </a:p>
        </p:txBody>
      </p:sp>
      <p:sp>
        <p:nvSpPr>
          <p:cNvPr id="104" name="Abgerundetes Rechteck 103"/>
          <p:cNvSpPr/>
          <p:nvPr/>
        </p:nvSpPr>
        <p:spPr>
          <a:xfrm>
            <a:off x="2286000" y="2714625"/>
            <a:ext cx="1500188" cy="357188"/>
          </a:xfrm>
          <a:prstGeom prst="round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rgbClr val="C00000"/>
                </a:solidFill>
                <a:latin typeface="Calibri" pitchFamily="34" charset="0"/>
                <a:cs typeface="Calibri" pitchFamily="34" charset="0"/>
              </a:rPr>
              <a:t>Malabsorption</a:t>
            </a:r>
          </a:p>
        </p:txBody>
      </p:sp>
      <p:sp>
        <p:nvSpPr>
          <p:cNvPr id="30751" name="Freeform 1"/>
          <p:cNvSpPr>
            <a:spLocks/>
          </p:cNvSpPr>
          <p:nvPr/>
        </p:nvSpPr>
        <p:spPr bwMode="auto">
          <a:xfrm>
            <a:off x="785813" y="4643438"/>
            <a:ext cx="7286625" cy="269875"/>
          </a:xfrm>
          <a:custGeom>
            <a:avLst/>
            <a:gdLst>
              <a:gd name="T0" fmla="*/ 0 w 5189"/>
              <a:gd name="T1" fmla="*/ 2147483647 h 425"/>
              <a:gd name="T2" fmla="*/ 2147483647 w 5189"/>
              <a:gd name="T3" fmla="*/ 0 h 425"/>
              <a:gd name="T4" fmla="*/ 2147483647 w 5189"/>
              <a:gd name="T5" fmla="*/ 2147483647 h 425"/>
              <a:gd name="T6" fmla="*/ 2147483647 w 5189"/>
              <a:gd name="T7" fmla="*/ 2147483647 h 425"/>
              <a:gd name="T8" fmla="*/ 2147483647 w 5189"/>
              <a:gd name="T9" fmla="*/ 2147483647 h 425"/>
              <a:gd name="T10" fmla="*/ 2147483647 w 5189"/>
              <a:gd name="T11" fmla="*/ 2147483647 h 425"/>
              <a:gd name="T12" fmla="*/ 2147483647 w 5189"/>
              <a:gd name="T13" fmla="*/ 2147483647 h 425"/>
              <a:gd name="T14" fmla="*/ 2147483647 w 5189"/>
              <a:gd name="T15" fmla="*/ 2147483647 h 425"/>
              <a:gd name="T16" fmla="*/ 2147483647 w 5189"/>
              <a:gd name="T17" fmla="*/ 2147483647 h 425"/>
              <a:gd name="T18" fmla="*/ 2147483647 w 5189"/>
              <a:gd name="T19" fmla="*/ 2147483647 h 425"/>
              <a:gd name="T20" fmla="*/ 2147483647 w 5189"/>
              <a:gd name="T21" fmla="*/ 2147483647 h 425"/>
              <a:gd name="T22" fmla="*/ 2147483647 w 5189"/>
              <a:gd name="T23" fmla="*/ 2147483647 h 425"/>
              <a:gd name="T24" fmla="*/ 2147483647 w 5189"/>
              <a:gd name="T25" fmla="*/ 2147483647 h 425"/>
              <a:gd name="T26" fmla="*/ 2147483647 w 5189"/>
              <a:gd name="T27" fmla="*/ 2147483647 h 425"/>
              <a:gd name="T28" fmla="*/ 2147483647 w 5189"/>
              <a:gd name="T29" fmla="*/ 2147483647 h 425"/>
              <a:gd name="T30" fmla="*/ 2147483647 w 5189"/>
              <a:gd name="T31" fmla="*/ 2147483647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a:latin typeface="Calibri" pitchFamily="34" charset="0"/>
              <a:cs typeface="Calibri" pitchFamily="34" charset="0"/>
            </a:endParaRPr>
          </a:p>
        </p:txBody>
      </p:sp>
      <p:sp>
        <p:nvSpPr>
          <p:cNvPr id="132" name="Title 1"/>
          <p:cNvSpPr>
            <a:spLocks noGrp="1"/>
          </p:cNvSpPr>
          <p:nvPr>
            <p:ph type="title"/>
          </p:nvPr>
        </p:nvSpPr>
        <p:spPr>
          <a:xfrm>
            <a:off x="500063" y="428625"/>
            <a:ext cx="6500812" cy="723900"/>
          </a:xfrm>
        </p:spPr>
        <p:txBody>
          <a:bodyPr/>
          <a:lstStyle/>
          <a:p>
            <a:pPr eaLnBrk="1" hangingPunct="1">
              <a:defRPr/>
            </a:pPr>
            <a:r>
              <a:rPr lang="de-DE" sz="3400" kern="1200" dirty="0" smtClean="0">
                <a:latin typeface="Calibri" pitchFamily="34" charset="0"/>
                <a:cs typeface="Calibri" pitchFamily="34" charset="0"/>
              </a:rPr>
              <a:t>Fruktose Malabsorption</a:t>
            </a:r>
            <a:endParaRPr lang="en-US" sz="3400" kern="1200" dirty="0" smtClean="0">
              <a:latin typeface="Calibri" pitchFamily="34" charset="0"/>
              <a:cs typeface="Calibri" pitchFamily="34" charset="0"/>
            </a:endParaRPr>
          </a:p>
        </p:txBody>
      </p:sp>
      <p:sp>
        <p:nvSpPr>
          <p:cNvPr id="161" name="Ellipse 160"/>
          <p:cNvSpPr/>
          <p:nvPr/>
        </p:nvSpPr>
        <p:spPr>
          <a:xfrm>
            <a:off x="4714875" y="3286125"/>
            <a:ext cx="1357313" cy="500063"/>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Bakterien</a:t>
            </a:r>
          </a:p>
        </p:txBody>
      </p:sp>
      <p:sp>
        <p:nvSpPr>
          <p:cNvPr id="162" name="Ellipse 161"/>
          <p:cNvSpPr/>
          <p:nvPr/>
        </p:nvSpPr>
        <p:spPr>
          <a:xfrm>
            <a:off x="6143625" y="2857500"/>
            <a:ext cx="642938" cy="428625"/>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CO</a:t>
            </a:r>
            <a:r>
              <a:rPr lang="de-AT" baseline="-25000" dirty="0">
                <a:solidFill>
                  <a:schemeClr val="tx1"/>
                </a:solidFill>
                <a:latin typeface="Calibri" pitchFamily="34" charset="0"/>
                <a:cs typeface="Calibri" pitchFamily="34" charset="0"/>
              </a:rPr>
              <a:t>2</a:t>
            </a:r>
          </a:p>
        </p:txBody>
      </p:sp>
      <p:sp>
        <p:nvSpPr>
          <p:cNvPr id="163" name="Ellipse 162"/>
          <p:cNvSpPr/>
          <p:nvPr/>
        </p:nvSpPr>
        <p:spPr>
          <a:xfrm>
            <a:off x="6072188" y="3286125"/>
            <a:ext cx="785812" cy="428625"/>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H</a:t>
            </a:r>
            <a:r>
              <a:rPr lang="de-AT" baseline="-25000" dirty="0">
                <a:solidFill>
                  <a:schemeClr val="tx1"/>
                </a:solidFill>
                <a:latin typeface="Calibri" pitchFamily="34" charset="0"/>
                <a:cs typeface="Calibri" pitchFamily="34" charset="0"/>
              </a:rPr>
              <a:t>2</a:t>
            </a:r>
          </a:p>
        </p:txBody>
      </p:sp>
      <p:sp>
        <p:nvSpPr>
          <p:cNvPr id="164" name="Ellipse 163"/>
          <p:cNvSpPr/>
          <p:nvPr/>
        </p:nvSpPr>
        <p:spPr>
          <a:xfrm>
            <a:off x="6143625" y="3714750"/>
            <a:ext cx="642938" cy="428625"/>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Calibri" pitchFamily="34" charset="0"/>
                <a:cs typeface="Calibri" pitchFamily="34" charset="0"/>
              </a:rPr>
              <a:t>CH</a:t>
            </a:r>
            <a:r>
              <a:rPr lang="de-AT" baseline="-25000" dirty="0">
                <a:solidFill>
                  <a:schemeClr val="tx1"/>
                </a:solidFill>
                <a:latin typeface="Calibri" pitchFamily="34" charset="0"/>
                <a:cs typeface="Calibri" pitchFamily="34" charset="0"/>
              </a:rPr>
              <a:t>4</a:t>
            </a:r>
          </a:p>
        </p:txBody>
      </p:sp>
      <p:sp>
        <p:nvSpPr>
          <p:cNvPr id="165" name="Ellipse 164"/>
          <p:cNvSpPr/>
          <p:nvPr/>
        </p:nvSpPr>
        <p:spPr>
          <a:xfrm>
            <a:off x="5572125" y="4214813"/>
            <a:ext cx="1214438" cy="500062"/>
          </a:xfrm>
          <a:prstGeom prst="ellipse">
            <a:avLst/>
          </a:prstGeom>
          <a:solidFill>
            <a:schemeClr val="bg1">
              <a:lumMod val="50000"/>
              <a:alpha val="2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sz="1400" dirty="0">
                <a:solidFill>
                  <a:schemeClr val="tx1"/>
                </a:solidFill>
                <a:latin typeface="Calibri" pitchFamily="34" charset="0"/>
                <a:cs typeface="Calibri" pitchFamily="34" charset="0"/>
              </a:rPr>
              <a:t>Kurzkettige</a:t>
            </a:r>
            <a:br>
              <a:rPr lang="de-AT" sz="1400" dirty="0">
                <a:solidFill>
                  <a:schemeClr val="tx1"/>
                </a:solidFill>
                <a:latin typeface="Calibri" pitchFamily="34" charset="0"/>
                <a:cs typeface="Calibri" pitchFamily="34" charset="0"/>
              </a:rPr>
            </a:br>
            <a:r>
              <a:rPr lang="de-AT" sz="1400" dirty="0">
                <a:solidFill>
                  <a:schemeClr val="tx1"/>
                </a:solidFill>
                <a:latin typeface="Calibri" pitchFamily="34" charset="0"/>
                <a:cs typeface="Calibri" pitchFamily="34" charset="0"/>
              </a:rPr>
              <a:t>Fettsäuren</a:t>
            </a:r>
          </a:p>
        </p:txBody>
      </p:sp>
      <p:sp>
        <p:nvSpPr>
          <p:cNvPr id="166" name="Pfeil nach rechts 165"/>
          <p:cNvSpPr/>
          <p:nvPr/>
        </p:nvSpPr>
        <p:spPr>
          <a:xfrm>
            <a:off x="7143750" y="3286125"/>
            <a:ext cx="1428750" cy="642938"/>
          </a:xfrm>
          <a:prstGeom prst="rightArrow">
            <a:avLst/>
          </a:prstGeom>
          <a:solidFill>
            <a:srgbClr val="C00000">
              <a:alpha val="50000"/>
            </a:srgb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b="1" dirty="0">
                <a:solidFill>
                  <a:schemeClr val="bg1"/>
                </a:solidFill>
                <a:latin typeface="Calibri" pitchFamily="34" charset="0"/>
                <a:cs typeface="Calibri" pitchFamily="34" charset="0"/>
              </a:rPr>
              <a:t>Symptome</a:t>
            </a:r>
          </a:p>
        </p:txBody>
      </p:sp>
      <p:sp>
        <p:nvSpPr>
          <p:cNvPr id="50" name="Ellipse 49"/>
          <p:cNvSpPr/>
          <p:nvPr/>
        </p:nvSpPr>
        <p:spPr>
          <a:xfrm>
            <a:off x="857250" y="4643438"/>
            <a:ext cx="785813" cy="285750"/>
          </a:xfrm>
          <a:prstGeom prst="ellipse">
            <a:avLst/>
          </a:prstGeom>
          <a:solidFill>
            <a:schemeClr val="bg1">
              <a:lumMod val="85000"/>
              <a:alpha val="50000"/>
            </a:scheme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sz="1200" dirty="0">
                <a:solidFill>
                  <a:schemeClr val="tx1"/>
                </a:solidFill>
                <a:latin typeface="Calibri" pitchFamily="34" charset="0"/>
                <a:cs typeface="Calibri" pitchFamily="34" charset="0"/>
              </a:rPr>
              <a:t>GLUT-2</a:t>
            </a:r>
          </a:p>
        </p:txBody>
      </p:sp>
      <p:cxnSp>
        <p:nvCxnSpPr>
          <p:cNvPr id="79" name="Straight Arrow Connector 15"/>
          <p:cNvCxnSpPr>
            <a:stCxn id="92" idx="2"/>
          </p:cNvCxnSpPr>
          <p:nvPr/>
        </p:nvCxnSpPr>
        <p:spPr>
          <a:xfrm rot="5400000">
            <a:off x="500063" y="4071938"/>
            <a:ext cx="1643062" cy="500062"/>
          </a:xfrm>
          <a:prstGeom prst="straightConnector1">
            <a:avLst/>
          </a:prstGeom>
          <a:ln w="15875" cmpd="dbl">
            <a:solidFill>
              <a:srgbClr val="00990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103" name="Gerade Verbindung 102"/>
          <p:cNvCxnSpPr/>
          <p:nvPr/>
        </p:nvCxnSpPr>
        <p:spPr>
          <a:xfrm>
            <a:off x="1214438" y="2000250"/>
            <a:ext cx="928687" cy="714375"/>
          </a:xfrm>
          <a:prstGeom prst="line">
            <a:avLst/>
          </a:prstGeom>
          <a:ln w="38100">
            <a:solidFill>
              <a:srgbClr val="FF0000">
                <a:alpha val="67000"/>
              </a:srgbClr>
            </a:solidFill>
          </a:ln>
        </p:spPr>
        <p:style>
          <a:lnRef idx="1">
            <a:schemeClr val="accent1"/>
          </a:lnRef>
          <a:fillRef idx="0">
            <a:schemeClr val="accent1"/>
          </a:fillRef>
          <a:effectRef idx="0">
            <a:schemeClr val="accent1"/>
          </a:effectRef>
          <a:fontRef idx="minor">
            <a:schemeClr val="tx1"/>
          </a:fontRef>
        </p:style>
      </p:cxnSp>
      <p:cxnSp>
        <p:nvCxnSpPr>
          <p:cNvPr id="105" name="Gerade Verbindung 104"/>
          <p:cNvCxnSpPr/>
          <p:nvPr/>
        </p:nvCxnSpPr>
        <p:spPr>
          <a:xfrm flipV="1">
            <a:off x="1143000" y="2214563"/>
            <a:ext cx="1143000" cy="428625"/>
          </a:xfrm>
          <a:prstGeom prst="line">
            <a:avLst/>
          </a:prstGeom>
          <a:ln w="38100">
            <a:solidFill>
              <a:srgbClr val="FF0000">
                <a:alpha val="67000"/>
              </a:srgbClr>
            </a:solidFill>
          </a:ln>
        </p:spPr>
        <p:style>
          <a:lnRef idx="1">
            <a:schemeClr val="accent1"/>
          </a:lnRef>
          <a:fillRef idx="0">
            <a:schemeClr val="accent1"/>
          </a:fillRef>
          <a:effectRef idx="0">
            <a:schemeClr val="accent1"/>
          </a:effectRef>
          <a:fontRef idx="minor">
            <a:schemeClr val="tx1"/>
          </a:fontRef>
        </p:style>
      </p:cxnSp>
      <p:sp>
        <p:nvSpPr>
          <p:cNvPr id="63" name="Nach unten gekrümmter Pfeil 62"/>
          <p:cNvSpPr/>
          <p:nvPr/>
        </p:nvSpPr>
        <p:spPr>
          <a:xfrm>
            <a:off x="1357290" y="2714620"/>
            <a:ext cx="642942" cy="428628"/>
          </a:xfrm>
          <a:prstGeom prst="curvedDownArrow">
            <a:avLst/>
          </a:prstGeom>
          <a:solidFill>
            <a:srgbClr val="FF0000"/>
          </a:solidFill>
          <a:ln>
            <a:noFill/>
          </a:ln>
          <a:scene3d>
            <a:camera prst="orthographicFront">
              <a:rot lat="3000000" lon="12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solidFill>
                <a:schemeClr val="tx1"/>
              </a:solidFill>
              <a:latin typeface="Calibri" pitchFamily="34" charset="0"/>
              <a:cs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 calcmode="lin" valueType="num">
                                      <p:cBhvr additive="base">
                                        <p:cTn id="7" dur="1000" fill="hold"/>
                                        <p:tgtEl>
                                          <p:spTgt spid="92"/>
                                        </p:tgtEl>
                                        <p:attrNameLst>
                                          <p:attrName>ppt_x</p:attrName>
                                        </p:attrNameLst>
                                      </p:cBhvr>
                                      <p:tavLst>
                                        <p:tav tm="0">
                                          <p:val>
                                            <p:strVal val="0-#ppt_w/2"/>
                                          </p:val>
                                        </p:tav>
                                        <p:tav tm="100000">
                                          <p:val>
                                            <p:strVal val="#ppt_x"/>
                                          </p:val>
                                        </p:tav>
                                      </p:tavLst>
                                    </p:anim>
                                    <p:anim calcmode="lin" valueType="num">
                                      <p:cBhvr additive="base">
                                        <p:cTn id="8" dur="1000" fill="hold"/>
                                        <p:tgtEl>
                                          <p:spTgt spid="9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9" presetClass="entr" presetSubtype="0" fill="hold" grpId="0" nodeType="afterEffect">
                                  <p:stCondLst>
                                    <p:cond delay="0"/>
                                  </p:stCondLst>
                                  <p:childTnLst>
                                    <p:set>
                                      <p:cBhvr>
                                        <p:cTn id="11" dur="1" fill="hold">
                                          <p:stCondLst>
                                            <p:cond delay="0"/>
                                          </p:stCondLst>
                                        </p:cTn>
                                        <p:tgtEl>
                                          <p:spTgt spid="95"/>
                                        </p:tgtEl>
                                        <p:attrNameLst>
                                          <p:attrName>style.visibility</p:attrName>
                                        </p:attrNameLst>
                                      </p:cBhvr>
                                      <p:to>
                                        <p:strVal val="visible"/>
                                      </p:to>
                                    </p:set>
                                    <p:animEffect transition="in" filter="dissolve">
                                      <p:cBhvr>
                                        <p:cTn id="12" dur="500"/>
                                        <p:tgtEl>
                                          <p:spTgt spid="95"/>
                                        </p:tgtEl>
                                      </p:cBhvr>
                                    </p:animEffect>
                                  </p:childTnLst>
                                </p:cTn>
                              </p:par>
                            </p:childTnLst>
                          </p:cTn>
                        </p:par>
                        <p:par>
                          <p:cTn id="13" fill="hold">
                            <p:stCondLst>
                              <p:cond delay="1500"/>
                            </p:stCondLst>
                            <p:childTnLst>
                              <p:par>
                                <p:cTn id="14" presetID="9" presetClass="entr" presetSubtype="0" fill="hold" grpId="0" nodeType="afterEffect">
                                  <p:stCondLst>
                                    <p:cond delay="0"/>
                                  </p:stCondLst>
                                  <p:childTnLst>
                                    <p:set>
                                      <p:cBhvr>
                                        <p:cTn id="15" dur="1" fill="hold">
                                          <p:stCondLst>
                                            <p:cond delay="0"/>
                                          </p:stCondLst>
                                        </p:cTn>
                                        <p:tgtEl>
                                          <p:spTgt spid="50"/>
                                        </p:tgtEl>
                                        <p:attrNameLst>
                                          <p:attrName>style.visibility</p:attrName>
                                        </p:attrNameLst>
                                      </p:cBhvr>
                                      <p:to>
                                        <p:strVal val="visible"/>
                                      </p:to>
                                    </p:set>
                                    <p:animEffect transition="in" filter="dissolve">
                                      <p:cBhvr>
                                        <p:cTn id="16" dur="2000"/>
                                        <p:tgtEl>
                                          <p:spTgt spid="50"/>
                                        </p:tgtEl>
                                      </p:cBhvr>
                                    </p:animEffect>
                                  </p:childTnLst>
                                </p:cTn>
                              </p:par>
                              <p:par>
                                <p:cTn id="17" presetID="9" presetClass="entr" presetSubtype="0" fill="hold" nodeType="withEffect">
                                  <p:stCondLst>
                                    <p:cond delay="0"/>
                                  </p:stCondLst>
                                  <p:childTnLst>
                                    <p:set>
                                      <p:cBhvr>
                                        <p:cTn id="18" dur="1" fill="hold">
                                          <p:stCondLst>
                                            <p:cond delay="0"/>
                                          </p:stCondLst>
                                        </p:cTn>
                                        <p:tgtEl>
                                          <p:spTgt spid="79"/>
                                        </p:tgtEl>
                                        <p:attrNameLst>
                                          <p:attrName>style.visibility</p:attrName>
                                        </p:attrNameLst>
                                      </p:cBhvr>
                                      <p:to>
                                        <p:strVal val="visible"/>
                                      </p:to>
                                    </p:set>
                                    <p:animEffect transition="in" filter="dissolve">
                                      <p:cBhvr>
                                        <p:cTn id="19" dur="3000"/>
                                        <p:tgtEl>
                                          <p:spTgt spid="79"/>
                                        </p:tgtEl>
                                      </p:cBhvr>
                                    </p:animEffect>
                                  </p:childTnLst>
                                </p:cTn>
                              </p:par>
                              <p:par>
                                <p:cTn id="20" presetID="9" presetClass="entr" presetSubtype="0" fill="hold" nodeType="withEffect">
                                  <p:stCondLst>
                                    <p:cond delay="0"/>
                                  </p:stCondLst>
                                  <p:childTnLst>
                                    <p:set>
                                      <p:cBhvr>
                                        <p:cTn id="21" dur="1" fill="hold">
                                          <p:stCondLst>
                                            <p:cond delay="0"/>
                                          </p:stCondLst>
                                        </p:cTn>
                                        <p:tgtEl>
                                          <p:spTgt spid="103"/>
                                        </p:tgtEl>
                                        <p:attrNameLst>
                                          <p:attrName>style.visibility</p:attrName>
                                        </p:attrNameLst>
                                      </p:cBhvr>
                                      <p:to>
                                        <p:strVal val="visible"/>
                                      </p:to>
                                    </p:set>
                                    <p:animEffect transition="in" filter="dissolve">
                                      <p:cBhvr>
                                        <p:cTn id="22" dur="500"/>
                                        <p:tgtEl>
                                          <p:spTgt spid="103"/>
                                        </p:tgtEl>
                                      </p:cBhvr>
                                    </p:animEffect>
                                  </p:childTnLst>
                                </p:cTn>
                              </p:par>
                              <p:par>
                                <p:cTn id="23" presetID="9" presetClass="entr" presetSubtype="0" fill="hold" nodeType="withEffect">
                                  <p:stCondLst>
                                    <p:cond delay="0"/>
                                  </p:stCondLst>
                                  <p:childTnLst>
                                    <p:set>
                                      <p:cBhvr>
                                        <p:cTn id="24" dur="1" fill="hold">
                                          <p:stCondLst>
                                            <p:cond delay="0"/>
                                          </p:stCondLst>
                                        </p:cTn>
                                        <p:tgtEl>
                                          <p:spTgt spid="105"/>
                                        </p:tgtEl>
                                        <p:attrNameLst>
                                          <p:attrName>style.visibility</p:attrName>
                                        </p:attrNameLst>
                                      </p:cBhvr>
                                      <p:to>
                                        <p:strVal val="visible"/>
                                      </p:to>
                                    </p:set>
                                    <p:animEffect transition="in" filter="dissolve">
                                      <p:cBhvr>
                                        <p:cTn id="25" dur="500"/>
                                        <p:tgtEl>
                                          <p:spTgt spid="105"/>
                                        </p:tgtEl>
                                      </p:cBhvr>
                                    </p:animEffect>
                                  </p:childTnLst>
                                </p:cTn>
                              </p:par>
                            </p:childTnLst>
                          </p:cTn>
                        </p:par>
                        <p:par>
                          <p:cTn id="26" fill="hold">
                            <p:stCondLst>
                              <p:cond delay="4500"/>
                            </p:stCondLst>
                            <p:childTnLst>
                              <p:par>
                                <p:cTn id="27" presetID="9" presetClass="entr" presetSubtype="0" fill="hold" nodeType="afterEffect">
                                  <p:stCondLst>
                                    <p:cond delay="0"/>
                                  </p:stCondLst>
                                  <p:childTnLst>
                                    <p:set>
                                      <p:cBhvr>
                                        <p:cTn id="28" dur="1" fill="hold">
                                          <p:stCondLst>
                                            <p:cond delay="0"/>
                                          </p:stCondLst>
                                        </p:cTn>
                                        <p:tgtEl>
                                          <p:spTgt spid="63"/>
                                        </p:tgtEl>
                                        <p:attrNameLst>
                                          <p:attrName>style.visibility</p:attrName>
                                        </p:attrNameLst>
                                      </p:cBhvr>
                                      <p:to>
                                        <p:strVal val="visible"/>
                                      </p:to>
                                    </p:set>
                                    <p:animEffect transition="in" filter="dissolve">
                                      <p:cBhvr>
                                        <p:cTn id="29" dur="3000"/>
                                        <p:tgtEl>
                                          <p:spTgt spid="63"/>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04"/>
                                        </p:tgtEl>
                                        <p:attrNameLst>
                                          <p:attrName>style.visibility</p:attrName>
                                        </p:attrNameLst>
                                      </p:cBhvr>
                                      <p:to>
                                        <p:strVal val="visible"/>
                                      </p:to>
                                    </p:set>
                                    <p:animEffect transition="in" filter="dissolve">
                                      <p:cBhvr>
                                        <p:cTn id="32" dur="500"/>
                                        <p:tgtEl>
                                          <p:spTgt spid="104"/>
                                        </p:tgtEl>
                                      </p:cBhvr>
                                    </p:animEffect>
                                  </p:childTnLst>
                                </p:cTn>
                              </p:par>
                              <p:par>
                                <p:cTn id="33" presetID="9" presetClass="entr" presetSubtype="0" fill="hold" nodeType="withEffect">
                                  <p:stCondLst>
                                    <p:cond delay="0"/>
                                  </p:stCondLst>
                                  <p:childTnLst>
                                    <p:set>
                                      <p:cBhvr>
                                        <p:cTn id="34" dur="1" fill="hold">
                                          <p:stCondLst>
                                            <p:cond delay="0"/>
                                          </p:stCondLst>
                                        </p:cTn>
                                        <p:tgtEl>
                                          <p:spTgt spid="70"/>
                                        </p:tgtEl>
                                        <p:attrNameLst>
                                          <p:attrName>style.visibility</p:attrName>
                                        </p:attrNameLst>
                                      </p:cBhvr>
                                      <p:to>
                                        <p:strVal val="visible"/>
                                      </p:to>
                                    </p:set>
                                    <p:animEffect transition="in" filter="dissolve">
                                      <p:cBhvr>
                                        <p:cTn id="35" dur="3000"/>
                                        <p:tgtEl>
                                          <p:spTgt spid="70"/>
                                        </p:tgtEl>
                                      </p:cBhvr>
                                    </p:animEffect>
                                  </p:childTnLst>
                                </p:cTn>
                              </p:par>
                            </p:childTnLst>
                          </p:cTn>
                        </p:par>
                        <p:par>
                          <p:cTn id="36" fill="hold">
                            <p:stCondLst>
                              <p:cond delay="7500"/>
                            </p:stCondLst>
                            <p:childTnLst>
                              <p:par>
                                <p:cTn id="37" presetID="9" presetClass="entr" presetSubtype="0" fill="hold" nodeType="afterEffect">
                                  <p:stCondLst>
                                    <p:cond delay="0"/>
                                  </p:stCondLst>
                                  <p:childTnLst>
                                    <p:set>
                                      <p:cBhvr>
                                        <p:cTn id="38" dur="1" fill="hold">
                                          <p:stCondLst>
                                            <p:cond delay="0"/>
                                          </p:stCondLst>
                                        </p:cTn>
                                        <p:tgtEl>
                                          <p:spTgt spid="72"/>
                                        </p:tgtEl>
                                        <p:attrNameLst>
                                          <p:attrName>style.visibility</p:attrName>
                                        </p:attrNameLst>
                                      </p:cBhvr>
                                      <p:to>
                                        <p:strVal val="visible"/>
                                      </p:to>
                                    </p:set>
                                    <p:animEffect transition="in" filter="dissolve">
                                      <p:cBhvr>
                                        <p:cTn id="39" dur="1000"/>
                                        <p:tgtEl>
                                          <p:spTgt spid="72"/>
                                        </p:tgtEl>
                                      </p:cBhvr>
                                    </p:animEffect>
                                  </p:childTnLst>
                                </p:cTn>
                              </p:par>
                            </p:childTnLst>
                          </p:cTn>
                        </p:par>
                        <p:par>
                          <p:cTn id="40" fill="hold">
                            <p:stCondLst>
                              <p:cond delay="8500"/>
                            </p:stCondLst>
                            <p:childTnLst>
                              <p:par>
                                <p:cTn id="41" presetID="9" presetClass="entr" presetSubtype="0" fill="hold" grpId="0" nodeType="afterEffect">
                                  <p:stCondLst>
                                    <p:cond delay="0"/>
                                  </p:stCondLst>
                                  <p:childTnLst>
                                    <p:set>
                                      <p:cBhvr>
                                        <p:cTn id="42" dur="1" fill="hold">
                                          <p:stCondLst>
                                            <p:cond delay="0"/>
                                          </p:stCondLst>
                                        </p:cTn>
                                        <p:tgtEl>
                                          <p:spTgt spid="162"/>
                                        </p:tgtEl>
                                        <p:attrNameLst>
                                          <p:attrName>style.visibility</p:attrName>
                                        </p:attrNameLst>
                                      </p:cBhvr>
                                      <p:to>
                                        <p:strVal val="visible"/>
                                      </p:to>
                                    </p:set>
                                    <p:animEffect transition="in" filter="dissolve">
                                      <p:cBhvr>
                                        <p:cTn id="43" dur="1000"/>
                                        <p:tgtEl>
                                          <p:spTgt spid="162"/>
                                        </p:tgtEl>
                                      </p:cBhvr>
                                    </p:animEffect>
                                  </p:childTnLst>
                                </p:cTn>
                              </p:par>
                            </p:childTnLst>
                          </p:cTn>
                        </p:par>
                        <p:par>
                          <p:cTn id="44" fill="hold">
                            <p:stCondLst>
                              <p:cond delay="9500"/>
                            </p:stCondLst>
                            <p:childTnLst>
                              <p:par>
                                <p:cTn id="45" presetID="9" presetClass="entr" presetSubtype="0" fill="hold" nodeType="afterEffect">
                                  <p:stCondLst>
                                    <p:cond delay="0"/>
                                  </p:stCondLst>
                                  <p:childTnLst>
                                    <p:set>
                                      <p:cBhvr>
                                        <p:cTn id="46" dur="1" fill="hold">
                                          <p:stCondLst>
                                            <p:cond delay="0"/>
                                          </p:stCondLst>
                                        </p:cTn>
                                        <p:tgtEl>
                                          <p:spTgt spid="73"/>
                                        </p:tgtEl>
                                        <p:attrNameLst>
                                          <p:attrName>style.visibility</p:attrName>
                                        </p:attrNameLst>
                                      </p:cBhvr>
                                      <p:to>
                                        <p:strVal val="visible"/>
                                      </p:to>
                                    </p:set>
                                    <p:animEffect transition="in" filter="dissolve">
                                      <p:cBhvr>
                                        <p:cTn id="47" dur="1000"/>
                                        <p:tgtEl>
                                          <p:spTgt spid="73"/>
                                        </p:tgtEl>
                                      </p:cBhvr>
                                    </p:animEffect>
                                  </p:childTnLst>
                                </p:cTn>
                              </p:par>
                            </p:childTnLst>
                          </p:cTn>
                        </p:par>
                        <p:par>
                          <p:cTn id="48" fill="hold">
                            <p:stCondLst>
                              <p:cond delay="10500"/>
                            </p:stCondLst>
                            <p:childTnLst>
                              <p:par>
                                <p:cTn id="49" presetID="9" presetClass="entr" presetSubtype="0" fill="hold" grpId="0" nodeType="afterEffect">
                                  <p:stCondLst>
                                    <p:cond delay="0"/>
                                  </p:stCondLst>
                                  <p:childTnLst>
                                    <p:set>
                                      <p:cBhvr>
                                        <p:cTn id="50" dur="1" fill="hold">
                                          <p:stCondLst>
                                            <p:cond delay="0"/>
                                          </p:stCondLst>
                                        </p:cTn>
                                        <p:tgtEl>
                                          <p:spTgt spid="163"/>
                                        </p:tgtEl>
                                        <p:attrNameLst>
                                          <p:attrName>style.visibility</p:attrName>
                                        </p:attrNameLst>
                                      </p:cBhvr>
                                      <p:to>
                                        <p:strVal val="visible"/>
                                      </p:to>
                                    </p:set>
                                    <p:animEffect transition="in" filter="dissolve">
                                      <p:cBhvr>
                                        <p:cTn id="51" dur="1000"/>
                                        <p:tgtEl>
                                          <p:spTgt spid="163"/>
                                        </p:tgtEl>
                                      </p:cBhvr>
                                    </p:animEffect>
                                  </p:childTnLst>
                                </p:cTn>
                              </p:par>
                            </p:childTnLst>
                          </p:cTn>
                        </p:par>
                        <p:par>
                          <p:cTn id="52" fill="hold">
                            <p:stCondLst>
                              <p:cond delay="11500"/>
                            </p:stCondLst>
                            <p:childTnLst>
                              <p:par>
                                <p:cTn id="53" presetID="9" presetClass="entr" presetSubtype="0" fill="hold" nodeType="afterEffect">
                                  <p:stCondLst>
                                    <p:cond delay="0"/>
                                  </p:stCondLst>
                                  <p:childTnLst>
                                    <p:set>
                                      <p:cBhvr>
                                        <p:cTn id="54" dur="1" fill="hold">
                                          <p:stCondLst>
                                            <p:cond delay="0"/>
                                          </p:stCondLst>
                                        </p:cTn>
                                        <p:tgtEl>
                                          <p:spTgt spid="74"/>
                                        </p:tgtEl>
                                        <p:attrNameLst>
                                          <p:attrName>style.visibility</p:attrName>
                                        </p:attrNameLst>
                                      </p:cBhvr>
                                      <p:to>
                                        <p:strVal val="visible"/>
                                      </p:to>
                                    </p:set>
                                    <p:animEffect transition="in" filter="dissolve">
                                      <p:cBhvr>
                                        <p:cTn id="55" dur="1000"/>
                                        <p:tgtEl>
                                          <p:spTgt spid="74"/>
                                        </p:tgtEl>
                                      </p:cBhvr>
                                    </p:animEffect>
                                  </p:childTnLst>
                                </p:cTn>
                              </p:par>
                            </p:childTnLst>
                          </p:cTn>
                        </p:par>
                        <p:par>
                          <p:cTn id="56" fill="hold">
                            <p:stCondLst>
                              <p:cond delay="12500"/>
                            </p:stCondLst>
                            <p:childTnLst>
                              <p:par>
                                <p:cTn id="57" presetID="9" presetClass="entr" presetSubtype="0" fill="hold" grpId="0" nodeType="afterEffect">
                                  <p:stCondLst>
                                    <p:cond delay="0"/>
                                  </p:stCondLst>
                                  <p:childTnLst>
                                    <p:set>
                                      <p:cBhvr>
                                        <p:cTn id="58" dur="1" fill="hold">
                                          <p:stCondLst>
                                            <p:cond delay="0"/>
                                          </p:stCondLst>
                                        </p:cTn>
                                        <p:tgtEl>
                                          <p:spTgt spid="164"/>
                                        </p:tgtEl>
                                        <p:attrNameLst>
                                          <p:attrName>style.visibility</p:attrName>
                                        </p:attrNameLst>
                                      </p:cBhvr>
                                      <p:to>
                                        <p:strVal val="visible"/>
                                      </p:to>
                                    </p:set>
                                    <p:animEffect transition="in" filter="dissolve">
                                      <p:cBhvr>
                                        <p:cTn id="59" dur="1000"/>
                                        <p:tgtEl>
                                          <p:spTgt spid="164"/>
                                        </p:tgtEl>
                                      </p:cBhvr>
                                    </p:animEffect>
                                  </p:childTnLst>
                                </p:cTn>
                              </p:par>
                            </p:childTnLst>
                          </p:cTn>
                        </p:par>
                        <p:par>
                          <p:cTn id="60" fill="hold">
                            <p:stCondLst>
                              <p:cond delay="13500"/>
                            </p:stCondLst>
                            <p:childTnLst>
                              <p:par>
                                <p:cTn id="61" presetID="9" presetClass="entr" presetSubtype="0" fill="hold" nodeType="afterEffect">
                                  <p:stCondLst>
                                    <p:cond delay="0"/>
                                  </p:stCondLst>
                                  <p:childTnLst>
                                    <p:set>
                                      <p:cBhvr>
                                        <p:cTn id="62" dur="1" fill="hold">
                                          <p:stCondLst>
                                            <p:cond delay="0"/>
                                          </p:stCondLst>
                                        </p:cTn>
                                        <p:tgtEl>
                                          <p:spTgt spid="75"/>
                                        </p:tgtEl>
                                        <p:attrNameLst>
                                          <p:attrName>style.visibility</p:attrName>
                                        </p:attrNameLst>
                                      </p:cBhvr>
                                      <p:to>
                                        <p:strVal val="visible"/>
                                      </p:to>
                                    </p:set>
                                    <p:animEffect transition="in" filter="dissolve">
                                      <p:cBhvr>
                                        <p:cTn id="63" dur="1000"/>
                                        <p:tgtEl>
                                          <p:spTgt spid="75"/>
                                        </p:tgtEl>
                                      </p:cBhvr>
                                    </p:animEffect>
                                  </p:childTnLst>
                                </p:cTn>
                              </p:par>
                            </p:childTnLst>
                          </p:cTn>
                        </p:par>
                        <p:par>
                          <p:cTn id="64" fill="hold">
                            <p:stCondLst>
                              <p:cond delay="14500"/>
                            </p:stCondLst>
                            <p:childTnLst>
                              <p:par>
                                <p:cTn id="65" presetID="9" presetClass="entr" presetSubtype="0" fill="hold" grpId="0" nodeType="afterEffect">
                                  <p:stCondLst>
                                    <p:cond delay="0"/>
                                  </p:stCondLst>
                                  <p:childTnLst>
                                    <p:set>
                                      <p:cBhvr>
                                        <p:cTn id="66" dur="1" fill="hold">
                                          <p:stCondLst>
                                            <p:cond delay="0"/>
                                          </p:stCondLst>
                                        </p:cTn>
                                        <p:tgtEl>
                                          <p:spTgt spid="165"/>
                                        </p:tgtEl>
                                        <p:attrNameLst>
                                          <p:attrName>style.visibility</p:attrName>
                                        </p:attrNameLst>
                                      </p:cBhvr>
                                      <p:to>
                                        <p:strVal val="visible"/>
                                      </p:to>
                                    </p:set>
                                    <p:animEffect transition="in" filter="dissolve">
                                      <p:cBhvr>
                                        <p:cTn id="67" dur="1000"/>
                                        <p:tgtEl>
                                          <p:spTgt spid="165"/>
                                        </p:tgtEl>
                                      </p:cBhvr>
                                    </p:animEffect>
                                  </p:childTnLst>
                                </p:cTn>
                              </p:par>
                            </p:childTnLst>
                          </p:cTn>
                        </p:par>
                        <p:par>
                          <p:cTn id="68" fill="hold">
                            <p:stCondLst>
                              <p:cond delay="15500"/>
                            </p:stCondLst>
                            <p:childTnLst>
                              <p:par>
                                <p:cTn id="69" presetID="55" presetClass="entr" presetSubtype="0" fill="hold" grpId="0" nodeType="afterEffect">
                                  <p:stCondLst>
                                    <p:cond delay="0"/>
                                  </p:stCondLst>
                                  <p:childTnLst>
                                    <p:set>
                                      <p:cBhvr>
                                        <p:cTn id="70" dur="1" fill="hold">
                                          <p:stCondLst>
                                            <p:cond delay="0"/>
                                          </p:stCondLst>
                                        </p:cTn>
                                        <p:tgtEl>
                                          <p:spTgt spid="80"/>
                                        </p:tgtEl>
                                        <p:attrNameLst>
                                          <p:attrName>style.visibility</p:attrName>
                                        </p:attrNameLst>
                                      </p:cBhvr>
                                      <p:to>
                                        <p:strVal val="visible"/>
                                      </p:to>
                                    </p:set>
                                    <p:anim calcmode="lin" valueType="num">
                                      <p:cBhvr>
                                        <p:cTn id="71" dur="2000" fill="hold"/>
                                        <p:tgtEl>
                                          <p:spTgt spid="80"/>
                                        </p:tgtEl>
                                        <p:attrNameLst>
                                          <p:attrName>ppt_w</p:attrName>
                                        </p:attrNameLst>
                                      </p:cBhvr>
                                      <p:tavLst>
                                        <p:tav tm="0">
                                          <p:val>
                                            <p:strVal val="#ppt_w*0.70"/>
                                          </p:val>
                                        </p:tav>
                                        <p:tav tm="100000">
                                          <p:val>
                                            <p:strVal val="#ppt_w"/>
                                          </p:val>
                                        </p:tav>
                                      </p:tavLst>
                                    </p:anim>
                                    <p:anim calcmode="lin" valueType="num">
                                      <p:cBhvr>
                                        <p:cTn id="72" dur="2000" fill="hold"/>
                                        <p:tgtEl>
                                          <p:spTgt spid="80"/>
                                        </p:tgtEl>
                                        <p:attrNameLst>
                                          <p:attrName>ppt_h</p:attrName>
                                        </p:attrNameLst>
                                      </p:cBhvr>
                                      <p:tavLst>
                                        <p:tav tm="0">
                                          <p:val>
                                            <p:strVal val="#ppt_h"/>
                                          </p:val>
                                        </p:tav>
                                        <p:tav tm="100000">
                                          <p:val>
                                            <p:strVal val="#ppt_h"/>
                                          </p:val>
                                        </p:tav>
                                      </p:tavLst>
                                    </p:anim>
                                    <p:animEffect transition="in" filter="fade">
                                      <p:cBhvr>
                                        <p:cTn id="73" dur="2000"/>
                                        <p:tgtEl>
                                          <p:spTgt spid="80"/>
                                        </p:tgtEl>
                                      </p:cBhvr>
                                    </p:animEffect>
                                  </p:childTnLst>
                                </p:cTn>
                              </p:par>
                            </p:childTnLst>
                          </p:cTn>
                        </p:par>
                        <p:par>
                          <p:cTn id="74" fill="hold">
                            <p:stCondLst>
                              <p:cond delay="17500"/>
                            </p:stCondLst>
                            <p:childTnLst>
                              <p:par>
                                <p:cTn id="75" presetID="55" presetClass="entr" presetSubtype="0" fill="hold" grpId="0" nodeType="afterEffect">
                                  <p:stCondLst>
                                    <p:cond delay="0"/>
                                  </p:stCondLst>
                                  <p:childTnLst>
                                    <p:set>
                                      <p:cBhvr>
                                        <p:cTn id="76" dur="1" fill="hold">
                                          <p:stCondLst>
                                            <p:cond delay="0"/>
                                          </p:stCondLst>
                                        </p:cTn>
                                        <p:tgtEl>
                                          <p:spTgt spid="166"/>
                                        </p:tgtEl>
                                        <p:attrNameLst>
                                          <p:attrName>style.visibility</p:attrName>
                                        </p:attrNameLst>
                                      </p:cBhvr>
                                      <p:to>
                                        <p:strVal val="visible"/>
                                      </p:to>
                                    </p:set>
                                    <p:anim calcmode="lin" valueType="num">
                                      <p:cBhvr>
                                        <p:cTn id="77" dur="2000" fill="hold"/>
                                        <p:tgtEl>
                                          <p:spTgt spid="166"/>
                                        </p:tgtEl>
                                        <p:attrNameLst>
                                          <p:attrName>ppt_w</p:attrName>
                                        </p:attrNameLst>
                                      </p:cBhvr>
                                      <p:tavLst>
                                        <p:tav tm="0">
                                          <p:val>
                                            <p:strVal val="#ppt_w*0.70"/>
                                          </p:val>
                                        </p:tav>
                                        <p:tav tm="100000">
                                          <p:val>
                                            <p:strVal val="#ppt_w"/>
                                          </p:val>
                                        </p:tav>
                                      </p:tavLst>
                                    </p:anim>
                                    <p:anim calcmode="lin" valueType="num">
                                      <p:cBhvr>
                                        <p:cTn id="78" dur="2000" fill="hold"/>
                                        <p:tgtEl>
                                          <p:spTgt spid="166"/>
                                        </p:tgtEl>
                                        <p:attrNameLst>
                                          <p:attrName>ppt_h</p:attrName>
                                        </p:attrNameLst>
                                      </p:cBhvr>
                                      <p:tavLst>
                                        <p:tav tm="0">
                                          <p:val>
                                            <p:strVal val="#ppt_h"/>
                                          </p:val>
                                        </p:tav>
                                        <p:tav tm="100000">
                                          <p:val>
                                            <p:strVal val="#ppt_h"/>
                                          </p:val>
                                        </p:tav>
                                      </p:tavLst>
                                    </p:anim>
                                    <p:animEffect transition="in" filter="fade">
                                      <p:cBhvr>
                                        <p:cTn id="79" dur="2000"/>
                                        <p:tgtEl>
                                          <p:spTgt spid="166"/>
                                        </p:tgtEl>
                                      </p:cBhvr>
                                    </p:animEffect>
                                  </p:childTnLst>
                                </p:cTn>
                              </p:par>
                              <p:par>
                                <p:cTn id="80" presetID="55" presetClass="entr" presetSubtype="0" fill="hold" nodeType="withEffect">
                                  <p:stCondLst>
                                    <p:cond delay="0"/>
                                  </p:stCondLst>
                                  <p:childTnLst>
                                    <p:set>
                                      <p:cBhvr>
                                        <p:cTn id="81" dur="1" fill="hold">
                                          <p:stCondLst>
                                            <p:cond delay="0"/>
                                          </p:stCondLst>
                                        </p:cTn>
                                        <p:tgtEl>
                                          <p:spTgt spid="45"/>
                                        </p:tgtEl>
                                        <p:attrNameLst>
                                          <p:attrName>style.visibility</p:attrName>
                                        </p:attrNameLst>
                                      </p:cBhvr>
                                      <p:to>
                                        <p:strVal val="visible"/>
                                      </p:to>
                                    </p:set>
                                    <p:anim calcmode="lin" valueType="num">
                                      <p:cBhvr>
                                        <p:cTn id="82" dur="1000" fill="hold"/>
                                        <p:tgtEl>
                                          <p:spTgt spid="45"/>
                                        </p:tgtEl>
                                        <p:attrNameLst>
                                          <p:attrName>ppt_w</p:attrName>
                                        </p:attrNameLst>
                                      </p:cBhvr>
                                      <p:tavLst>
                                        <p:tav tm="0">
                                          <p:val>
                                            <p:strVal val="#ppt_w*0.70"/>
                                          </p:val>
                                        </p:tav>
                                        <p:tav tm="100000">
                                          <p:val>
                                            <p:strVal val="#ppt_w"/>
                                          </p:val>
                                        </p:tav>
                                      </p:tavLst>
                                    </p:anim>
                                    <p:anim calcmode="lin" valueType="num">
                                      <p:cBhvr>
                                        <p:cTn id="83" dur="1000" fill="hold"/>
                                        <p:tgtEl>
                                          <p:spTgt spid="45"/>
                                        </p:tgtEl>
                                        <p:attrNameLst>
                                          <p:attrName>ppt_h</p:attrName>
                                        </p:attrNameLst>
                                      </p:cBhvr>
                                      <p:tavLst>
                                        <p:tav tm="0">
                                          <p:val>
                                            <p:strVal val="#ppt_h"/>
                                          </p:val>
                                        </p:tav>
                                        <p:tav tm="100000">
                                          <p:val>
                                            <p:strVal val="#ppt_h"/>
                                          </p:val>
                                        </p:tav>
                                      </p:tavLst>
                                    </p:anim>
                                    <p:animEffect transition="in" filter="fade">
                                      <p:cBhvr>
                                        <p:cTn id="84" dur="1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92" grpId="0" animBg="1"/>
      <p:bldP spid="95" grpId="0" animBg="1"/>
      <p:bldP spid="104" grpId="0"/>
      <p:bldP spid="162" grpId="0" animBg="1"/>
      <p:bldP spid="163" grpId="0" animBg="1"/>
      <p:bldP spid="164" grpId="0" animBg="1"/>
      <p:bldP spid="165" grpId="0" animBg="1"/>
      <p:bldP spid="166" grpId="0" animBg="1"/>
      <p:bldP spid="5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0" y="0"/>
            <a:ext cx="8072438" cy="1500188"/>
          </a:xfrm>
        </p:spPr>
        <p:txBody>
          <a:bodyPr/>
          <a:lstStyle/>
          <a:p>
            <a:pPr eaLnBrk="1" hangingPunct="1"/>
            <a:r>
              <a:rPr lang="de-DE" sz="3400" dirty="0" err="1" smtClean="0">
                <a:latin typeface="Calibri" pitchFamily="34" charset="0"/>
                <a:cs typeface="Calibri" pitchFamily="34" charset="0"/>
              </a:rPr>
              <a:t>Fruktosegehalt</a:t>
            </a:r>
            <a:r>
              <a:rPr lang="de-DE" sz="3400" dirty="0" smtClean="0">
                <a:latin typeface="Calibri" pitchFamily="34" charset="0"/>
                <a:cs typeface="Calibri" pitchFamily="34" charset="0"/>
              </a:rPr>
              <a:t> einiger Lebensmittel</a:t>
            </a:r>
          </a:p>
        </p:txBody>
      </p:sp>
      <p:pic>
        <p:nvPicPr>
          <p:cNvPr id="35845" name="Picture 1"/>
          <p:cNvPicPr>
            <a:picLocks noChangeAspect="1" noChangeArrowheads="1"/>
          </p:cNvPicPr>
          <p:nvPr/>
        </p:nvPicPr>
        <p:blipFill>
          <a:blip r:embed="rId3" cstate="print"/>
          <a:srcRect/>
          <a:stretch>
            <a:fillRect/>
          </a:stretch>
        </p:blipFill>
        <p:spPr bwMode="auto">
          <a:xfrm>
            <a:off x="1571625" y="1785938"/>
            <a:ext cx="6000750" cy="3798887"/>
          </a:xfrm>
          <a:prstGeom prst="rect">
            <a:avLst/>
          </a:prstGeom>
          <a:noFill/>
          <a:ln w="9525">
            <a:noFill/>
            <a:miter lim="800000"/>
            <a:headEnd/>
            <a:tailEnd/>
          </a:ln>
        </p:spPr>
      </p:pic>
      <p:sp>
        <p:nvSpPr>
          <p:cNvPr id="2" name="Ellipse 1"/>
          <p:cNvSpPr/>
          <p:nvPr/>
        </p:nvSpPr>
        <p:spPr>
          <a:xfrm>
            <a:off x="1475656" y="3212976"/>
            <a:ext cx="1800200" cy="432048"/>
          </a:xfrm>
          <a:prstGeom prst="ellipse">
            <a:avLst/>
          </a:prstGeom>
          <a:solidFill>
            <a:srgbClr val="FFFF00">
              <a:alpha val="3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06004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0" y="404664"/>
            <a:ext cx="8244408" cy="615553"/>
          </a:xfrm>
          <a:prstGeom prst="rect">
            <a:avLst/>
          </a:prstGeom>
          <a:noFill/>
          <a:ln w="38100">
            <a:noFill/>
            <a:miter lim="800000"/>
            <a:headEnd/>
            <a:tailEnd/>
          </a:ln>
        </p:spPr>
        <p:txBody>
          <a:bodyPr wrap="square">
            <a:spAutoFit/>
          </a:bodyPr>
          <a:lstStyle/>
          <a:p>
            <a:pPr algn="ctr" eaLnBrk="0" hangingPunct="0"/>
            <a:r>
              <a:rPr lang="de-AT" sz="3400" strike="sngStrike" dirty="0" smtClean="0">
                <a:solidFill>
                  <a:schemeClr val="accent2"/>
                </a:solidFill>
                <a:latin typeface="Calibri" pitchFamily="34" charset="0"/>
                <a:ea typeface="+mj-ea"/>
                <a:cs typeface="Arial" charset="0"/>
              </a:rPr>
              <a:t>Fruktose-Malabsorption</a:t>
            </a:r>
            <a:endParaRPr lang="de-CH" sz="3400" strike="sngStrike" dirty="0">
              <a:solidFill>
                <a:schemeClr val="accent2"/>
              </a:solidFill>
              <a:latin typeface="Calibri" pitchFamily="34" charset="0"/>
              <a:ea typeface="+mj-ea"/>
              <a:cs typeface="Arial" charset="0"/>
            </a:endParaRPr>
          </a:p>
        </p:txBody>
      </p:sp>
      <p:sp>
        <p:nvSpPr>
          <p:cNvPr id="5" name="Rectangle 3"/>
          <p:cNvSpPr txBox="1">
            <a:spLocks noChangeArrowheads="1"/>
          </p:cNvSpPr>
          <p:nvPr/>
        </p:nvSpPr>
        <p:spPr>
          <a:xfrm>
            <a:off x="395536" y="1772816"/>
            <a:ext cx="8229600" cy="326896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de-DE" sz="2400" b="0" i="1" u="none" strike="noStrike" kern="0" cap="none" spc="0" normalizeH="0" baseline="0" noProof="0" dirty="0" smtClean="0">
                <a:ln>
                  <a:noFill/>
                </a:ln>
                <a:solidFill>
                  <a:schemeClr val="accent2"/>
                </a:solidFill>
                <a:effectLst/>
                <a:uLnTx/>
                <a:uFillTx/>
                <a:latin typeface="Calibri" pitchFamily="34" charset="0"/>
              </a:rPr>
              <a:t>Cave: hereditäre Fruktose-Intoleranz</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de-DE" sz="2400" b="0" i="1" u="none" strike="noStrike" kern="0" cap="none" spc="0" normalizeH="0" baseline="0" noProof="0" dirty="0" smtClean="0">
                <a:ln>
                  <a:noFill/>
                </a:ln>
                <a:solidFill>
                  <a:schemeClr val="accent2"/>
                </a:solidFill>
                <a:effectLst/>
                <a:uLnTx/>
                <a:uFillTx/>
                <a:latin typeface="Calibri" pitchFamily="34" charset="0"/>
              </a:rPr>
              <a:t>Sehr selten</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de-DE" sz="2400" b="0" i="1" u="none" strike="noStrike" kern="0" cap="none" spc="0" normalizeH="0" baseline="0" noProof="0" dirty="0" smtClean="0">
                <a:ln>
                  <a:noFill/>
                </a:ln>
                <a:solidFill>
                  <a:schemeClr val="accent2"/>
                </a:solidFill>
                <a:effectLst/>
                <a:uLnTx/>
                <a:uFillTx/>
                <a:latin typeface="Calibri" pitchFamily="34" charset="0"/>
              </a:rPr>
              <a:t>Enzymmangel der Leber (</a:t>
            </a:r>
            <a:r>
              <a:rPr kumimoji="0" lang="de-DE" sz="2400" b="0" i="1" u="none" strike="noStrike" kern="0" cap="none" spc="0" normalizeH="0" baseline="0" noProof="0" dirty="0" err="1" smtClean="0">
                <a:ln>
                  <a:noFill/>
                </a:ln>
                <a:solidFill>
                  <a:schemeClr val="accent2"/>
                </a:solidFill>
                <a:effectLst/>
                <a:uLnTx/>
                <a:uFillTx/>
                <a:latin typeface="Calibri" pitchFamily="34" charset="0"/>
              </a:rPr>
              <a:t>Aldolase</a:t>
            </a:r>
            <a:r>
              <a:rPr kumimoji="0" lang="de-DE" sz="2400" b="0" i="1" u="none" strike="noStrike" kern="0" cap="none" spc="0" normalizeH="0" baseline="0" noProof="0" dirty="0" smtClean="0">
                <a:ln>
                  <a:noFill/>
                </a:ln>
                <a:solidFill>
                  <a:schemeClr val="accent2"/>
                </a:solidFill>
                <a:effectLst/>
                <a:uLnTx/>
                <a:uFillTx/>
                <a:latin typeface="Calibri" pitchFamily="34" charset="0"/>
              </a:rPr>
              <a:t> B)</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de-DE" sz="2400" b="0" i="1" u="none" strike="noStrike" kern="0" cap="none" spc="0" normalizeH="0" baseline="0" noProof="0" dirty="0" smtClean="0">
                <a:ln>
                  <a:noFill/>
                </a:ln>
                <a:solidFill>
                  <a:schemeClr val="accent2"/>
                </a:solidFill>
                <a:effectLst/>
                <a:uLnTx/>
                <a:uFillTx/>
                <a:latin typeface="Calibri" pitchFamily="34" charset="0"/>
              </a:rPr>
              <a:t>Toxische </a:t>
            </a:r>
            <a:r>
              <a:rPr kumimoji="0" lang="de-DE" sz="2400" b="0" i="1" u="none" strike="noStrike" kern="0" cap="none" spc="0" normalizeH="0" baseline="0" noProof="0" dirty="0" err="1" smtClean="0">
                <a:ln>
                  <a:noFill/>
                </a:ln>
                <a:solidFill>
                  <a:schemeClr val="accent2"/>
                </a:solidFill>
                <a:effectLst/>
                <a:uLnTx/>
                <a:uFillTx/>
                <a:latin typeface="Calibri" pitchFamily="34" charset="0"/>
              </a:rPr>
              <a:t>Fruktosewirkung</a:t>
            </a:r>
            <a:r>
              <a:rPr kumimoji="0" lang="de-DE" sz="2400" b="0" i="1" u="none" strike="noStrike" kern="0" cap="none" spc="0" normalizeH="0" baseline="0" noProof="0" dirty="0" smtClean="0">
                <a:ln>
                  <a:noFill/>
                </a:ln>
                <a:solidFill>
                  <a:schemeClr val="accent2"/>
                </a:solidFill>
                <a:effectLst/>
                <a:uLnTx/>
                <a:uFillTx/>
                <a:latin typeface="Calibri" pitchFamily="34" charset="0"/>
              </a:rPr>
              <a:t> in den Zellen</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de-DE" sz="2400" b="0" i="1" u="none" strike="noStrike" kern="0" cap="none" spc="0" normalizeH="0" baseline="0" noProof="0" dirty="0" err="1" smtClean="0">
                <a:ln>
                  <a:noFill/>
                </a:ln>
                <a:solidFill>
                  <a:schemeClr val="accent2"/>
                </a:solidFill>
                <a:effectLst/>
                <a:uLnTx/>
                <a:uFillTx/>
                <a:latin typeface="Calibri" pitchFamily="34" charset="0"/>
              </a:rPr>
              <a:t>Glycolyse</a:t>
            </a:r>
            <a:r>
              <a:rPr kumimoji="0" lang="de-DE" sz="2400" b="0" i="1" u="none" strike="noStrike" kern="0" cap="none" spc="0" normalizeH="0" baseline="0" noProof="0" dirty="0" smtClean="0">
                <a:ln>
                  <a:noFill/>
                </a:ln>
                <a:solidFill>
                  <a:schemeClr val="accent2"/>
                </a:solidFill>
                <a:effectLst/>
                <a:uLnTx/>
                <a:uFillTx/>
                <a:latin typeface="Calibri" pitchFamily="34" charset="0"/>
              </a:rPr>
              <a:t>, </a:t>
            </a:r>
            <a:r>
              <a:rPr kumimoji="0" lang="de-DE" sz="2400" b="0" i="1" u="none" strike="noStrike" kern="0" cap="none" spc="0" normalizeH="0" baseline="0" noProof="0" dirty="0" err="1" smtClean="0">
                <a:ln>
                  <a:noFill/>
                </a:ln>
                <a:solidFill>
                  <a:schemeClr val="accent2"/>
                </a:solidFill>
                <a:effectLst/>
                <a:uLnTx/>
                <a:uFillTx/>
                <a:latin typeface="Calibri" pitchFamily="34" charset="0"/>
              </a:rPr>
              <a:t>Gluconeogenese</a:t>
            </a:r>
            <a:r>
              <a:rPr kumimoji="0" lang="de-DE" sz="2400" b="0" i="1" u="none" strike="noStrike" kern="0" cap="none" spc="0" normalizeH="0" baseline="0" noProof="0" dirty="0" smtClean="0">
                <a:ln>
                  <a:noFill/>
                </a:ln>
                <a:solidFill>
                  <a:schemeClr val="accent2"/>
                </a:solidFill>
                <a:effectLst/>
                <a:uLnTx/>
                <a:uFillTx/>
                <a:latin typeface="Calibri" pitchFamily="34" charset="0"/>
              </a:rPr>
              <a:t> gestört</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de-DE" sz="2400" b="0" i="1" u="none" strike="noStrike" kern="0" cap="none" spc="0" normalizeH="0" baseline="0" noProof="0" dirty="0" smtClean="0">
              <a:ln>
                <a:noFill/>
              </a:ln>
              <a:solidFill>
                <a:schemeClr val="accent2"/>
              </a:solidFill>
              <a:effectLst/>
              <a:uLnTx/>
              <a:uFillTx/>
              <a:latin typeface="Calibri" pitchFamily="34" charset="0"/>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de-DE" sz="2400" b="0" i="1" u="none" strike="noStrike" kern="0" cap="none" spc="0" normalizeH="0" baseline="0" noProof="0" dirty="0" smtClean="0">
                <a:ln>
                  <a:noFill/>
                </a:ln>
                <a:solidFill>
                  <a:schemeClr val="accent2"/>
                </a:solidFill>
                <a:effectLst/>
                <a:uLnTx/>
                <a:uFillTx/>
                <a:latin typeface="Calibri" pitchFamily="34" charset="0"/>
              </a:rPr>
              <a:t>Schwere Entwicklungsstörungen</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de-AT" sz="2400" b="0" i="0" u="none" strike="noStrike" kern="0" cap="none" spc="0" normalizeH="0" baseline="0" noProof="0" dirty="0">
              <a:ln>
                <a:noFill/>
              </a:ln>
              <a:solidFill>
                <a:schemeClr val="accent2"/>
              </a:solidFill>
              <a:effectLst/>
              <a:uLnTx/>
              <a:uFillTx/>
              <a:latin typeface="Calibri"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0" y="404664"/>
            <a:ext cx="8244408" cy="615553"/>
          </a:xfrm>
          <a:prstGeom prst="rect">
            <a:avLst/>
          </a:prstGeom>
          <a:noFill/>
          <a:ln w="38100">
            <a:noFill/>
            <a:miter lim="800000"/>
            <a:headEnd/>
            <a:tailEnd/>
          </a:ln>
        </p:spPr>
        <p:txBody>
          <a:bodyPr wrap="square">
            <a:spAutoFit/>
          </a:bodyPr>
          <a:lstStyle/>
          <a:p>
            <a:pPr algn="ctr" eaLnBrk="0" hangingPunct="0"/>
            <a:r>
              <a:rPr lang="de-AT" sz="3400" dirty="0" smtClean="0">
                <a:solidFill>
                  <a:schemeClr val="accent2"/>
                </a:solidFill>
                <a:latin typeface="Calibri" pitchFamily="34" charset="0"/>
                <a:ea typeface="+mj-ea"/>
                <a:cs typeface="Arial" charset="0"/>
              </a:rPr>
              <a:t>Fruktose-Malabsorption</a:t>
            </a:r>
            <a:endParaRPr lang="de-CH" sz="3400" dirty="0">
              <a:solidFill>
                <a:schemeClr val="accent2"/>
              </a:solidFill>
              <a:latin typeface="Calibri" pitchFamily="34" charset="0"/>
              <a:ea typeface="+mj-ea"/>
              <a:cs typeface="Arial" charset="0"/>
            </a:endParaRPr>
          </a:p>
        </p:txBody>
      </p:sp>
      <p:sp>
        <p:nvSpPr>
          <p:cNvPr id="4" name="Inhaltsplatzhalter 2"/>
          <p:cNvSpPr txBox="1">
            <a:spLocks/>
          </p:cNvSpPr>
          <p:nvPr/>
        </p:nvSpPr>
        <p:spPr bwMode="auto">
          <a:xfrm>
            <a:off x="395536" y="1700808"/>
            <a:ext cx="8229600" cy="57896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40000"/>
              </a:lnSpc>
              <a:spcBef>
                <a:spcPct val="20000"/>
              </a:spcBef>
              <a:spcAft>
                <a:spcPct val="0"/>
              </a:spcAft>
              <a:buClrTx/>
              <a:buSzTx/>
              <a:buFontTx/>
              <a:buChar char="•"/>
              <a:tabLst/>
              <a:defRPr/>
            </a:pPr>
            <a:r>
              <a:rPr kumimoji="0" lang="de-DE" sz="2400" b="0" i="0" u="none" strike="noStrike" kern="0" cap="none" spc="0" normalizeH="0" baseline="0" noProof="0" dirty="0" smtClean="0">
                <a:ln>
                  <a:noFill/>
                </a:ln>
                <a:solidFill>
                  <a:schemeClr val="accent2"/>
                </a:solidFill>
                <a:effectLst/>
                <a:uLnTx/>
                <a:uFillTx/>
                <a:latin typeface="Calibri" pitchFamily="34" charset="0"/>
              </a:rPr>
              <a:t>Fruktose-Malabsorption im Darm, verminderte Aktivität der Transportproteine GLUT-5  und GLUT-2 (Teil des Glucose-Transportsystems)</a:t>
            </a:r>
          </a:p>
          <a:p>
            <a:pPr marL="342900" marR="0" lvl="0" indent="-342900" algn="l" defTabSz="914400" rtl="0" eaLnBrk="0" fontAlgn="base" latinLnBrk="0" hangingPunct="0">
              <a:lnSpc>
                <a:spcPct val="140000"/>
              </a:lnSpc>
              <a:spcBef>
                <a:spcPct val="20000"/>
              </a:spcBef>
              <a:spcAft>
                <a:spcPct val="0"/>
              </a:spcAft>
              <a:buClrTx/>
              <a:buSzTx/>
              <a:buFontTx/>
              <a:buChar char="•"/>
              <a:tabLst/>
              <a:defRPr/>
            </a:pPr>
            <a:r>
              <a:rPr kumimoji="0" lang="de-DE" sz="2400" b="0" i="0" u="none" strike="noStrike" kern="0" cap="none" spc="0" normalizeH="0" baseline="0" noProof="0" dirty="0" smtClean="0">
                <a:ln>
                  <a:noFill/>
                </a:ln>
                <a:solidFill>
                  <a:schemeClr val="accent2"/>
                </a:solidFill>
                <a:effectLst/>
                <a:uLnTx/>
                <a:uFillTx/>
                <a:latin typeface="Calibri" pitchFamily="34" charset="0"/>
              </a:rPr>
              <a:t>Bei 75-80% der Laktose-Intoleranten</a:t>
            </a:r>
          </a:p>
          <a:p>
            <a:pPr marL="342900" marR="0" lvl="0" indent="-342900" algn="l" defTabSz="914400" rtl="0" eaLnBrk="0" fontAlgn="base" latinLnBrk="0" hangingPunct="0">
              <a:lnSpc>
                <a:spcPct val="140000"/>
              </a:lnSpc>
              <a:spcBef>
                <a:spcPct val="20000"/>
              </a:spcBef>
              <a:spcAft>
                <a:spcPct val="0"/>
              </a:spcAft>
              <a:buClrTx/>
              <a:buSzTx/>
              <a:buFontTx/>
              <a:buChar char="•"/>
              <a:tabLst/>
              <a:defRPr/>
            </a:pPr>
            <a:r>
              <a:rPr kumimoji="0" lang="de-DE" sz="2400" b="0" i="0" u="none" strike="noStrike" kern="0" cap="none" spc="0" normalizeH="0" baseline="0" noProof="0" dirty="0" smtClean="0">
                <a:ln>
                  <a:noFill/>
                </a:ln>
                <a:solidFill>
                  <a:schemeClr val="accent2"/>
                </a:solidFill>
                <a:effectLst/>
                <a:uLnTx/>
                <a:uFillTx/>
                <a:latin typeface="Calibri" pitchFamily="34" charset="0"/>
              </a:rPr>
              <a:t>Fruktose gelangt in Dickdarm</a:t>
            </a:r>
          </a:p>
          <a:p>
            <a:pPr marL="342900" marR="0" lvl="0" indent="-342900" algn="l" defTabSz="914400" rtl="0" eaLnBrk="0" fontAlgn="base" latinLnBrk="0" hangingPunct="0">
              <a:lnSpc>
                <a:spcPct val="140000"/>
              </a:lnSpc>
              <a:spcBef>
                <a:spcPct val="20000"/>
              </a:spcBef>
              <a:spcAft>
                <a:spcPct val="0"/>
              </a:spcAft>
              <a:buClrTx/>
              <a:buSzTx/>
              <a:buFontTx/>
              <a:buChar char="•"/>
              <a:tabLst/>
              <a:defRPr/>
            </a:pPr>
            <a:r>
              <a:rPr kumimoji="0" lang="de-DE" sz="2400" b="0" i="0" u="none" strike="noStrike" kern="0" cap="none" spc="0" normalizeH="0" baseline="0" noProof="0" dirty="0" smtClean="0">
                <a:ln>
                  <a:noFill/>
                </a:ln>
                <a:solidFill>
                  <a:schemeClr val="accent2"/>
                </a:solidFill>
                <a:effectLst/>
                <a:uLnTx/>
                <a:uFillTx/>
                <a:latin typeface="Calibri" pitchFamily="34" charset="0"/>
              </a:rPr>
              <a:t>Bakterielle </a:t>
            </a:r>
            <a:r>
              <a:rPr kumimoji="0" lang="de-DE" sz="2400" b="0" i="0" u="none" strike="noStrike" kern="0" cap="none" spc="0" normalizeH="0" baseline="0" noProof="0" dirty="0" err="1" smtClean="0">
                <a:ln>
                  <a:noFill/>
                </a:ln>
                <a:solidFill>
                  <a:schemeClr val="accent2"/>
                </a:solidFill>
                <a:effectLst/>
                <a:uLnTx/>
                <a:uFillTx/>
                <a:latin typeface="Calibri" pitchFamily="34" charset="0"/>
              </a:rPr>
              <a:t>Verstoffwechslung</a:t>
            </a:r>
            <a:r>
              <a:rPr kumimoji="0" lang="de-DE" sz="2400" b="0" i="0" u="none" strike="noStrike" kern="0" cap="none" spc="0" normalizeH="0" baseline="0" noProof="0" dirty="0" smtClean="0">
                <a:ln>
                  <a:noFill/>
                </a:ln>
                <a:solidFill>
                  <a:schemeClr val="accent2"/>
                </a:solidFill>
                <a:effectLst/>
                <a:uLnTx/>
                <a:uFillTx/>
                <a:latin typeface="Calibri" pitchFamily="34" charset="0"/>
              </a:rPr>
              <a:t> („Gärung“)</a:t>
            </a:r>
          </a:p>
          <a:p>
            <a:pPr marL="742950" marR="0" lvl="1" indent="-285750" algn="l" defTabSz="914400" rtl="0" eaLnBrk="0" fontAlgn="base" latinLnBrk="0" hangingPunct="0">
              <a:lnSpc>
                <a:spcPct val="140000"/>
              </a:lnSpc>
              <a:spcBef>
                <a:spcPct val="20000"/>
              </a:spcBef>
              <a:spcAft>
                <a:spcPct val="0"/>
              </a:spcAft>
              <a:buClrTx/>
              <a:buSzTx/>
              <a:buFontTx/>
              <a:buChar char="–"/>
              <a:tabLst/>
              <a:defRPr/>
            </a:pPr>
            <a:r>
              <a:rPr kumimoji="0" lang="de-DE" sz="2400" b="0" i="0" u="none" strike="noStrike" kern="0" cap="none" spc="0" normalizeH="0" baseline="0" noProof="0" dirty="0" smtClean="0">
                <a:ln>
                  <a:noFill/>
                </a:ln>
                <a:solidFill>
                  <a:schemeClr val="accent2"/>
                </a:solidFill>
                <a:effectLst/>
                <a:uLnTx/>
                <a:uFillTx/>
                <a:latin typeface="Calibri" pitchFamily="34" charset="0"/>
                <a:sym typeface="Symbol" pitchFamily="18" charset="2"/>
              </a:rPr>
              <a:t>Blähungen, Bauchschmerzen, Übelkeit, Erbrechen, osmotische </a:t>
            </a:r>
            <a:r>
              <a:rPr kumimoji="0" lang="de-DE" sz="2400" b="0" i="0" u="none" strike="noStrike" kern="0" cap="none" spc="0" normalizeH="0" baseline="0" noProof="0" dirty="0" err="1" smtClean="0">
                <a:ln>
                  <a:noFill/>
                </a:ln>
                <a:solidFill>
                  <a:schemeClr val="accent2"/>
                </a:solidFill>
                <a:effectLst/>
                <a:uLnTx/>
                <a:uFillTx/>
                <a:latin typeface="Calibri" pitchFamily="34" charset="0"/>
                <a:sym typeface="Symbol" pitchFamily="18" charset="2"/>
              </a:rPr>
              <a:t>Diarrhoe</a:t>
            </a:r>
            <a:endParaRPr kumimoji="0" lang="de-DE" sz="2400" b="0" i="0" u="none" strike="noStrike" kern="0" cap="none" spc="0" normalizeH="0" baseline="0" noProof="0" dirty="0">
              <a:ln>
                <a:noFill/>
              </a:ln>
              <a:solidFill>
                <a:schemeClr val="accent2"/>
              </a:solidFill>
              <a:effectLst/>
              <a:uLnTx/>
              <a:uFillTx/>
              <a:latin typeface="Calibri" pitchFamily="34" charset="0"/>
            </a:endParaRPr>
          </a:p>
        </p:txBody>
      </p:sp>
    </p:spTree>
    <p:extLst>
      <p:ext uri="{BB962C8B-B14F-4D97-AF65-F5344CB8AC3E}">
        <p14:creationId xmlns:p14="http://schemas.microsoft.com/office/powerpoint/2010/main" val="3727869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idx="4294967295"/>
          </p:nvPr>
        </p:nvSpPr>
        <p:spPr>
          <a:xfrm>
            <a:off x="571500" y="274638"/>
            <a:ext cx="6999288" cy="1143000"/>
          </a:xfrm>
        </p:spPr>
        <p:txBody>
          <a:bodyPr/>
          <a:lstStyle/>
          <a:p>
            <a:pPr eaLnBrk="1" hangingPunct="1">
              <a:defRPr/>
            </a:pPr>
            <a:r>
              <a:rPr lang="de-DE" sz="3400" kern="1200" dirty="0" smtClean="0">
                <a:latin typeface="Calibri" pitchFamily="34" charset="0"/>
                <a:cs typeface="Arial" charset="0"/>
              </a:rPr>
              <a:t>Laktose - Intoleranz</a:t>
            </a:r>
          </a:p>
        </p:txBody>
      </p:sp>
      <p:pic>
        <p:nvPicPr>
          <p:cNvPr id="32771" name="Picture 3" descr="C:\Dokumente und Einstellungen\a.misbichler\Desktop\800px-Laktoseintoleranz-1.svg.png"/>
          <p:cNvPicPr>
            <a:picLocks noChangeAspect="1" noChangeArrowheads="1"/>
          </p:cNvPicPr>
          <p:nvPr/>
        </p:nvPicPr>
        <p:blipFill>
          <a:blip r:embed="rId3" cstate="print"/>
          <a:srcRect/>
          <a:stretch>
            <a:fillRect/>
          </a:stretch>
        </p:blipFill>
        <p:spPr bwMode="auto">
          <a:xfrm>
            <a:off x="714375" y="2214563"/>
            <a:ext cx="7620000" cy="3914775"/>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5" descr="ibs picture"/>
          <p:cNvPicPr>
            <a:picLocks noChangeAspect="1" noChangeArrowheads="1"/>
          </p:cNvPicPr>
          <p:nvPr/>
        </p:nvPicPr>
        <p:blipFill>
          <a:blip r:embed="rId3" cstate="print"/>
          <a:srcRect l="8289" t="6248" r="6216" b="11249"/>
          <a:stretch>
            <a:fillRect/>
          </a:stretch>
        </p:blipFill>
        <p:spPr bwMode="auto">
          <a:xfrm>
            <a:off x="7572375" y="1857375"/>
            <a:ext cx="1143000" cy="1500188"/>
          </a:xfrm>
          <a:prstGeom prst="rect">
            <a:avLst/>
          </a:prstGeom>
          <a:noFill/>
          <a:ln w="9525">
            <a:noFill/>
            <a:miter lim="800000"/>
            <a:headEnd/>
            <a:tailEnd/>
          </a:ln>
        </p:spPr>
      </p:pic>
      <p:sp>
        <p:nvSpPr>
          <p:cNvPr id="33795" name="Freeform 1"/>
          <p:cNvSpPr>
            <a:spLocks/>
          </p:cNvSpPr>
          <p:nvPr/>
        </p:nvSpPr>
        <p:spPr bwMode="auto">
          <a:xfrm>
            <a:off x="714375" y="2071688"/>
            <a:ext cx="7286625" cy="269875"/>
          </a:xfrm>
          <a:custGeom>
            <a:avLst/>
            <a:gdLst>
              <a:gd name="T0" fmla="*/ 0 w 5189"/>
              <a:gd name="T1" fmla="*/ 2147483647 h 425"/>
              <a:gd name="T2" fmla="*/ 2147483647 w 5189"/>
              <a:gd name="T3" fmla="*/ 0 h 425"/>
              <a:gd name="T4" fmla="*/ 2147483647 w 5189"/>
              <a:gd name="T5" fmla="*/ 2147483647 h 425"/>
              <a:gd name="T6" fmla="*/ 2147483647 w 5189"/>
              <a:gd name="T7" fmla="*/ 2147483647 h 425"/>
              <a:gd name="T8" fmla="*/ 2147483647 w 5189"/>
              <a:gd name="T9" fmla="*/ 2147483647 h 425"/>
              <a:gd name="T10" fmla="*/ 2147483647 w 5189"/>
              <a:gd name="T11" fmla="*/ 2147483647 h 425"/>
              <a:gd name="T12" fmla="*/ 2147483647 w 5189"/>
              <a:gd name="T13" fmla="*/ 2147483647 h 425"/>
              <a:gd name="T14" fmla="*/ 2147483647 w 5189"/>
              <a:gd name="T15" fmla="*/ 2147483647 h 425"/>
              <a:gd name="T16" fmla="*/ 2147483647 w 5189"/>
              <a:gd name="T17" fmla="*/ 2147483647 h 425"/>
              <a:gd name="T18" fmla="*/ 2147483647 w 5189"/>
              <a:gd name="T19" fmla="*/ 2147483647 h 425"/>
              <a:gd name="T20" fmla="*/ 2147483647 w 5189"/>
              <a:gd name="T21" fmla="*/ 2147483647 h 425"/>
              <a:gd name="T22" fmla="*/ 2147483647 w 5189"/>
              <a:gd name="T23" fmla="*/ 2147483647 h 425"/>
              <a:gd name="T24" fmla="*/ 2147483647 w 5189"/>
              <a:gd name="T25" fmla="*/ 2147483647 h 425"/>
              <a:gd name="T26" fmla="*/ 2147483647 w 5189"/>
              <a:gd name="T27" fmla="*/ 2147483647 h 425"/>
              <a:gd name="T28" fmla="*/ 2147483647 w 5189"/>
              <a:gd name="T29" fmla="*/ 2147483647 h 425"/>
              <a:gd name="T30" fmla="*/ 2147483647 w 5189"/>
              <a:gd name="T31" fmla="*/ 2147483647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a:p>
        </p:txBody>
      </p:sp>
      <p:sp>
        <p:nvSpPr>
          <p:cNvPr id="53" name="Cloud 17"/>
          <p:cNvSpPr/>
          <p:nvPr/>
        </p:nvSpPr>
        <p:spPr>
          <a:xfrm>
            <a:off x="4643438" y="283368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54" name="Cloud 18"/>
          <p:cNvSpPr/>
          <p:nvPr/>
        </p:nvSpPr>
        <p:spPr>
          <a:xfrm>
            <a:off x="4714875" y="319087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55" name="Cloud 19"/>
          <p:cNvSpPr/>
          <p:nvPr/>
        </p:nvSpPr>
        <p:spPr>
          <a:xfrm>
            <a:off x="4643438" y="3476625"/>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56" name="Cloud 20"/>
          <p:cNvSpPr/>
          <p:nvPr/>
        </p:nvSpPr>
        <p:spPr>
          <a:xfrm>
            <a:off x="4929188" y="283368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57" name="Cloud 21"/>
          <p:cNvSpPr/>
          <p:nvPr/>
        </p:nvSpPr>
        <p:spPr>
          <a:xfrm>
            <a:off x="5000625" y="35480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58" name="Cloud 22"/>
          <p:cNvSpPr/>
          <p:nvPr/>
        </p:nvSpPr>
        <p:spPr>
          <a:xfrm>
            <a:off x="5500688" y="29765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59" name="Cloud 23"/>
          <p:cNvSpPr/>
          <p:nvPr/>
        </p:nvSpPr>
        <p:spPr>
          <a:xfrm>
            <a:off x="5357813" y="369093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0" name="Cloud 24"/>
          <p:cNvSpPr/>
          <p:nvPr/>
        </p:nvSpPr>
        <p:spPr>
          <a:xfrm>
            <a:off x="5643563" y="35480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1" name="Cloud 25"/>
          <p:cNvSpPr/>
          <p:nvPr/>
        </p:nvSpPr>
        <p:spPr>
          <a:xfrm>
            <a:off x="5214938" y="29765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2" name="Cloud 26"/>
          <p:cNvSpPr/>
          <p:nvPr/>
        </p:nvSpPr>
        <p:spPr>
          <a:xfrm>
            <a:off x="5000625" y="297656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4" name="Cloud 28"/>
          <p:cNvSpPr/>
          <p:nvPr/>
        </p:nvSpPr>
        <p:spPr>
          <a:xfrm>
            <a:off x="5572125" y="390525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5" name="Cloud 29"/>
          <p:cNvSpPr/>
          <p:nvPr/>
        </p:nvSpPr>
        <p:spPr>
          <a:xfrm>
            <a:off x="5786438" y="3262313"/>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6" name="Cloud 30"/>
          <p:cNvSpPr/>
          <p:nvPr/>
        </p:nvSpPr>
        <p:spPr>
          <a:xfrm>
            <a:off x="5857875" y="3048000"/>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7" name="Cloud 31"/>
          <p:cNvSpPr/>
          <p:nvPr/>
        </p:nvSpPr>
        <p:spPr>
          <a:xfrm>
            <a:off x="5072063" y="369093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8" name="Cloud 32"/>
          <p:cNvSpPr/>
          <p:nvPr/>
        </p:nvSpPr>
        <p:spPr>
          <a:xfrm>
            <a:off x="5715000" y="283368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sp>
        <p:nvSpPr>
          <p:cNvPr id="69" name="Cloud 33"/>
          <p:cNvSpPr/>
          <p:nvPr/>
        </p:nvSpPr>
        <p:spPr>
          <a:xfrm>
            <a:off x="5786438" y="3690938"/>
            <a:ext cx="142875" cy="95250"/>
          </a:xfrm>
          <a:prstGeom prst="cloud">
            <a:avLst/>
          </a:prstGeom>
          <a:solidFill>
            <a:schemeClr val="bg1">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atin typeface="Futura Bk" pitchFamily="34" charset="0"/>
            </a:endParaRPr>
          </a:p>
        </p:txBody>
      </p:sp>
      <p:cxnSp>
        <p:nvCxnSpPr>
          <p:cNvPr id="70" name="Straight Arrow Connector 34"/>
          <p:cNvCxnSpPr/>
          <p:nvPr/>
        </p:nvCxnSpPr>
        <p:spPr>
          <a:xfrm>
            <a:off x="2428875" y="3214688"/>
            <a:ext cx="2286000" cy="106362"/>
          </a:xfrm>
          <a:prstGeom prst="straightConnector1">
            <a:avLst/>
          </a:prstGeom>
          <a:ln w="25400">
            <a:solidFill>
              <a:srgbClr val="C0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36"/>
          <p:cNvCxnSpPr/>
          <p:nvPr/>
        </p:nvCxnSpPr>
        <p:spPr>
          <a:xfrm flipV="1">
            <a:off x="6000750" y="2928938"/>
            <a:ext cx="214313" cy="142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37"/>
          <p:cNvCxnSpPr/>
          <p:nvPr/>
        </p:nvCxnSpPr>
        <p:spPr>
          <a:xfrm>
            <a:off x="5929313" y="3286125"/>
            <a:ext cx="21431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38"/>
          <p:cNvCxnSpPr/>
          <p:nvPr/>
        </p:nvCxnSpPr>
        <p:spPr>
          <a:xfrm>
            <a:off x="5929313" y="3500438"/>
            <a:ext cx="214312" cy="142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39"/>
          <p:cNvCxnSpPr/>
          <p:nvPr/>
        </p:nvCxnSpPr>
        <p:spPr>
          <a:xfrm rot="16200000" flipH="1">
            <a:off x="5929313" y="3714750"/>
            <a:ext cx="357187" cy="2143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Right Brace 44"/>
          <p:cNvSpPr/>
          <p:nvPr/>
        </p:nvSpPr>
        <p:spPr>
          <a:xfrm rot="21112217">
            <a:off x="6729413" y="2563813"/>
            <a:ext cx="357187" cy="1868487"/>
          </a:xfrm>
          <a:prstGeom prst="rightBrace">
            <a:avLst>
              <a:gd name="adj1" fmla="val 18998"/>
              <a:gd name="adj2" fmla="val 50000"/>
            </a:avLst>
          </a:prstGeom>
          <a:ln w="25400" cmpd="sng">
            <a:solidFill>
              <a:srgbClr val="C00000"/>
            </a:solidFill>
            <a:prstDash val="sysDash"/>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latin typeface="Futura Bk" pitchFamily="34" charset="0"/>
            </a:endParaRPr>
          </a:p>
        </p:txBody>
      </p:sp>
      <p:sp>
        <p:nvSpPr>
          <p:cNvPr id="98" name="Abgerundetes Rechteck 97"/>
          <p:cNvSpPr/>
          <p:nvPr/>
        </p:nvSpPr>
        <p:spPr>
          <a:xfrm>
            <a:off x="571500" y="4929188"/>
            <a:ext cx="2143125" cy="428625"/>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solidFill>
                <a:latin typeface="Futura Bk" pitchFamily="34" charset="0"/>
              </a:rPr>
              <a:t>Dünndarm</a:t>
            </a:r>
          </a:p>
        </p:txBody>
      </p:sp>
      <p:sp>
        <p:nvSpPr>
          <p:cNvPr id="99" name="Abgerundetes Rechteck 98"/>
          <p:cNvSpPr/>
          <p:nvPr/>
        </p:nvSpPr>
        <p:spPr>
          <a:xfrm>
            <a:off x="4929188" y="5000625"/>
            <a:ext cx="2143125" cy="428625"/>
          </a:xfrm>
          <a:prstGeom prst="round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solidFill>
                <a:latin typeface="Futura Bk" pitchFamily="34" charset="0"/>
              </a:rPr>
              <a:t>Dickdarm</a:t>
            </a:r>
          </a:p>
        </p:txBody>
      </p:sp>
      <p:sp>
        <p:nvSpPr>
          <p:cNvPr id="33820" name="Freeform 1"/>
          <p:cNvSpPr>
            <a:spLocks/>
          </p:cNvSpPr>
          <p:nvPr/>
        </p:nvSpPr>
        <p:spPr bwMode="auto">
          <a:xfrm>
            <a:off x="785813" y="4429125"/>
            <a:ext cx="7286625" cy="269875"/>
          </a:xfrm>
          <a:custGeom>
            <a:avLst/>
            <a:gdLst>
              <a:gd name="T0" fmla="*/ 0 w 5189"/>
              <a:gd name="T1" fmla="*/ 2147483647 h 425"/>
              <a:gd name="T2" fmla="*/ 2147483647 w 5189"/>
              <a:gd name="T3" fmla="*/ 0 h 425"/>
              <a:gd name="T4" fmla="*/ 2147483647 w 5189"/>
              <a:gd name="T5" fmla="*/ 2147483647 h 425"/>
              <a:gd name="T6" fmla="*/ 2147483647 w 5189"/>
              <a:gd name="T7" fmla="*/ 2147483647 h 425"/>
              <a:gd name="T8" fmla="*/ 2147483647 w 5189"/>
              <a:gd name="T9" fmla="*/ 2147483647 h 425"/>
              <a:gd name="T10" fmla="*/ 2147483647 w 5189"/>
              <a:gd name="T11" fmla="*/ 2147483647 h 425"/>
              <a:gd name="T12" fmla="*/ 2147483647 w 5189"/>
              <a:gd name="T13" fmla="*/ 2147483647 h 425"/>
              <a:gd name="T14" fmla="*/ 2147483647 w 5189"/>
              <a:gd name="T15" fmla="*/ 2147483647 h 425"/>
              <a:gd name="T16" fmla="*/ 2147483647 w 5189"/>
              <a:gd name="T17" fmla="*/ 2147483647 h 425"/>
              <a:gd name="T18" fmla="*/ 2147483647 w 5189"/>
              <a:gd name="T19" fmla="*/ 2147483647 h 425"/>
              <a:gd name="T20" fmla="*/ 2147483647 w 5189"/>
              <a:gd name="T21" fmla="*/ 2147483647 h 425"/>
              <a:gd name="T22" fmla="*/ 2147483647 w 5189"/>
              <a:gd name="T23" fmla="*/ 2147483647 h 425"/>
              <a:gd name="T24" fmla="*/ 2147483647 w 5189"/>
              <a:gd name="T25" fmla="*/ 2147483647 h 425"/>
              <a:gd name="T26" fmla="*/ 2147483647 w 5189"/>
              <a:gd name="T27" fmla="*/ 2147483647 h 425"/>
              <a:gd name="T28" fmla="*/ 2147483647 w 5189"/>
              <a:gd name="T29" fmla="*/ 2147483647 h 425"/>
              <a:gd name="T30" fmla="*/ 2147483647 w 5189"/>
              <a:gd name="T31" fmla="*/ 2147483647 h 42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89"/>
              <a:gd name="T49" fmla="*/ 0 h 425"/>
              <a:gd name="T50" fmla="*/ 5189 w 5189"/>
              <a:gd name="T51" fmla="*/ 425 h 42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89" h="425">
                <a:moveTo>
                  <a:pt x="0" y="41"/>
                </a:moveTo>
                <a:cubicBezTo>
                  <a:pt x="58" y="21"/>
                  <a:pt x="118" y="20"/>
                  <a:pt x="176" y="0"/>
                </a:cubicBezTo>
                <a:cubicBezTo>
                  <a:pt x="692" y="5"/>
                  <a:pt x="1209" y="6"/>
                  <a:pt x="1725" y="14"/>
                </a:cubicBezTo>
                <a:cubicBezTo>
                  <a:pt x="1860" y="16"/>
                  <a:pt x="1985" y="55"/>
                  <a:pt x="2119" y="68"/>
                </a:cubicBezTo>
                <a:cubicBezTo>
                  <a:pt x="2270" y="119"/>
                  <a:pt x="2253" y="121"/>
                  <a:pt x="2445" y="136"/>
                </a:cubicBezTo>
                <a:cubicBezTo>
                  <a:pt x="2515" y="182"/>
                  <a:pt x="2607" y="192"/>
                  <a:pt x="2689" y="204"/>
                </a:cubicBezTo>
                <a:cubicBezTo>
                  <a:pt x="2767" y="229"/>
                  <a:pt x="2691" y="206"/>
                  <a:pt x="2798" y="231"/>
                </a:cubicBezTo>
                <a:cubicBezTo>
                  <a:pt x="2834" y="239"/>
                  <a:pt x="2907" y="258"/>
                  <a:pt x="2907" y="258"/>
                </a:cubicBezTo>
                <a:cubicBezTo>
                  <a:pt x="3160" y="425"/>
                  <a:pt x="3505" y="379"/>
                  <a:pt x="3790" y="394"/>
                </a:cubicBezTo>
                <a:cubicBezTo>
                  <a:pt x="3930" y="390"/>
                  <a:pt x="4071" y="392"/>
                  <a:pt x="4211" y="381"/>
                </a:cubicBezTo>
                <a:cubicBezTo>
                  <a:pt x="4285" y="375"/>
                  <a:pt x="4353" y="319"/>
                  <a:pt x="4428" y="313"/>
                </a:cubicBezTo>
                <a:cubicBezTo>
                  <a:pt x="4532" y="305"/>
                  <a:pt x="4637" y="304"/>
                  <a:pt x="4741" y="299"/>
                </a:cubicBezTo>
                <a:cubicBezTo>
                  <a:pt x="4853" y="262"/>
                  <a:pt x="4921" y="243"/>
                  <a:pt x="5040" y="231"/>
                </a:cubicBezTo>
                <a:cubicBezTo>
                  <a:pt x="5064" y="215"/>
                  <a:pt x="5083" y="192"/>
                  <a:pt x="5108" y="177"/>
                </a:cubicBezTo>
                <a:cubicBezTo>
                  <a:pt x="5120" y="170"/>
                  <a:pt x="5135" y="169"/>
                  <a:pt x="5148" y="163"/>
                </a:cubicBezTo>
                <a:cubicBezTo>
                  <a:pt x="5163" y="156"/>
                  <a:pt x="5189" y="136"/>
                  <a:pt x="5189" y="136"/>
                </a:cubicBezTo>
              </a:path>
            </a:pathLst>
          </a:custGeom>
          <a:noFill/>
          <a:ln w="76200" cmpd="tri">
            <a:solidFill>
              <a:srgbClr val="000000"/>
            </a:solidFill>
            <a:prstDash val="sysDot"/>
            <a:round/>
            <a:headEnd/>
            <a:tailEnd/>
          </a:ln>
        </p:spPr>
        <p:txBody>
          <a:bodyPr/>
          <a:lstStyle/>
          <a:p>
            <a:endParaRPr lang="de-DE"/>
          </a:p>
        </p:txBody>
      </p:sp>
      <p:sp>
        <p:nvSpPr>
          <p:cNvPr id="132" name="Title 1"/>
          <p:cNvSpPr>
            <a:spLocks noGrp="1"/>
          </p:cNvSpPr>
          <p:nvPr>
            <p:ph type="title"/>
          </p:nvPr>
        </p:nvSpPr>
        <p:spPr>
          <a:xfrm>
            <a:off x="611188" y="404813"/>
            <a:ext cx="6500812" cy="723900"/>
          </a:xfrm>
        </p:spPr>
        <p:txBody>
          <a:bodyPr/>
          <a:lstStyle/>
          <a:p>
            <a:pPr eaLnBrk="1" hangingPunct="1">
              <a:defRPr/>
            </a:pPr>
            <a:r>
              <a:rPr lang="de-DE" sz="3400" kern="1200" dirty="0" smtClean="0">
                <a:latin typeface="Calibri" pitchFamily="34" charset="0"/>
                <a:cs typeface="Arial" charset="0"/>
              </a:rPr>
              <a:t>Laktose</a:t>
            </a:r>
            <a:r>
              <a:rPr lang="de-DE" dirty="0" smtClean="0">
                <a:solidFill>
                  <a:srgbClr val="065BAA"/>
                </a:solidFill>
                <a:latin typeface="Futura Bk" pitchFamily="34" charset="0"/>
                <a:cs typeface="Arial" charset="0"/>
              </a:rPr>
              <a:t> </a:t>
            </a:r>
            <a:r>
              <a:rPr lang="de-DE" sz="3400" kern="1200" dirty="0" smtClean="0">
                <a:latin typeface="Calibri" pitchFamily="34" charset="0"/>
                <a:cs typeface="Arial" charset="0"/>
              </a:rPr>
              <a:t>Intoleranz</a:t>
            </a:r>
            <a:endParaRPr lang="en-US" sz="3400" kern="1200" dirty="0" smtClean="0">
              <a:latin typeface="Calibri" pitchFamily="34" charset="0"/>
              <a:cs typeface="Arial" charset="0"/>
            </a:endParaRPr>
          </a:p>
        </p:txBody>
      </p:sp>
      <p:sp>
        <p:nvSpPr>
          <p:cNvPr id="161" name="Ellipse 160"/>
          <p:cNvSpPr/>
          <p:nvPr/>
        </p:nvSpPr>
        <p:spPr>
          <a:xfrm>
            <a:off x="4714875" y="3071813"/>
            <a:ext cx="1428750" cy="500062"/>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Futura Bk" pitchFamily="34" charset="0"/>
              </a:rPr>
              <a:t>Bakterien</a:t>
            </a:r>
          </a:p>
        </p:txBody>
      </p:sp>
      <p:sp>
        <p:nvSpPr>
          <p:cNvPr id="162" name="Ellipse 161"/>
          <p:cNvSpPr/>
          <p:nvPr/>
        </p:nvSpPr>
        <p:spPr>
          <a:xfrm>
            <a:off x="6143625" y="2643188"/>
            <a:ext cx="642938" cy="428625"/>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Futura Bk" pitchFamily="34" charset="0"/>
              </a:rPr>
              <a:t>CO</a:t>
            </a:r>
            <a:r>
              <a:rPr lang="de-AT" baseline="-25000" dirty="0">
                <a:solidFill>
                  <a:schemeClr val="tx1"/>
                </a:solidFill>
                <a:latin typeface="Futura Bk" pitchFamily="34" charset="0"/>
              </a:rPr>
              <a:t>2</a:t>
            </a:r>
          </a:p>
        </p:txBody>
      </p:sp>
      <p:sp>
        <p:nvSpPr>
          <p:cNvPr id="163" name="Ellipse 162"/>
          <p:cNvSpPr/>
          <p:nvPr/>
        </p:nvSpPr>
        <p:spPr>
          <a:xfrm>
            <a:off x="6072188" y="3071813"/>
            <a:ext cx="785812" cy="428625"/>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Futura Bk" pitchFamily="34" charset="0"/>
              </a:rPr>
              <a:t>H</a:t>
            </a:r>
            <a:r>
              <a:rPr lang="de-AT" baseline="-25000" dirty="0">
                <a:solidFill>
                  <a:schemeClr val="tx1"/>
                </a:solidFill>
                <a:latin typeface="Futura Bk" pitchFamily="34" charset="0"/>
              </a:rPr>
              <a:t>2</a:t>
            </a:r>
          </a:p>
        </p:txBody>
      </p:sp>
      <p:sp>
        <p:nvSpPr>
          <p:cNvPr id="164" name="Ellipse 163"/>
          <p:cNvSpPr/>
          <p:nvPr/>
        </p:nvSpPr>
        <p:spPr>
          <a:xfrm>
            <a:off x="6143625" y="3500438"/>
            <a:ext cx="642938" cy="428625"/>
          </a:xfrm>
          <a:prstGeom prst="ellipse">
            <a:avLst/>
          </a:prstGeom>
          <a:solidFill>
            <a:schemeClr val="bg1">
              <a:lumMod val="50000"/>
              <a:alpha val="3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Futura Bk" pitchFamily="34" charset="0"/>
              </a:rPr>
              <a:t>CH</a:t>
            </a:r>
            <a:r>
              <a:rPr lang="de-AT" baseline="-25000" dirty="0">
                <a:solidFill>
                  <a:schemeClr val="tx1"/>
                </a:solidFill>
                <a:latin typeface="Futura Bk" pitchFamily="34" charset="0"/>
              </a:rPr>
              <a:t>4</a:t>
            </a:r>
          </a:p>
        </p:txBody>
      </p:sp>
      <p:sp>
        <p:nvSpPr>
          <p:cNvPr id="165" name="Ellipse 164"/>
          <p:cNvSpPr/>
          <p:nvPr/>
        </p:nvSpPr>
        <p:spPr>
          <a:xfrm>
            <a:off x="5572125" y="4000500"/>
            <a:ext cx="1357313" cy="500063"/>
          </a:xfrm>
          <a:prstGeom prst="ellipse">
            <a:avLst/>
          </a:prstGeom>
          <a:solidFill>
            <a:schemeClr val="bg1">
              <a:lumMod val="50000"/>
              <a:alpha val="20000"/>
            </a:schemeClr>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sz="1400" dirty="0">
                <a:solidFill>
                  <a:schemeClr val="tx1"/>
                </a:solidFill>
                <a:latin typeface="Futura Bk" pitchFamily="34" charset="0"/>
              </a:rPr>
              <a:t>Kurzkettige</a:t>
            </a:r>
            <a:br>
              <a:rPr lang="de-AT" sz="1400" dirty="0">
                <a:solidFill>
                  <a:schemeClr val="tx1"/>
                </a:solidFill>
                <a:latin typeface="Futura Bk" pitchFamily="34" charset="0"/>
              </a:rPr>
            </a:br>
            <a:r>
              <a:rPr lang="de-AT" sz="1400" dirty="0">
                <a:solidFill>
                  <a:schemeClr val="tx1"/>
                </a:solidFill>
                <a:latin typeface="Futura Bk" pitchFamily="34" charset="0"/>
              </a:rPr>
              <a:t>Fettsäuren</a:t>
            </a:r>
          </a:p>
        </p:txBody>
      </p:sp>
      <p:sp>
        <p:nvSpPr>
          <p:cNvPr id="166" name="Pfeil nach rechts 165"/>
          <p:cNvSpPr/>
          <p:nvPr/>
        </p:nvSpPr>
        <p:spPr>
          <a:xfrm>
            <a:off x="7143750" y="3071813"/>
            <a:ext cx="1571625" cy="642937"/>
          </a:xfrm>
          <a:prstGeom prst="rightArrow">
            <a:avLst/>
          </a:prstGeom>
          <a:solidFill>
            <a:srgbClr val="C00000">
              <a:alpha val="50000"/>
            </a:srgbClr>
          </a:solid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b="1" dirty="0">
                <a:solidFill>
                  <a:schemeClr val="bg1"/>
                </a:solidFill>
                <a:latin typeface="Futura Bk" pitchFamily="34" charset="0"/>
              </a:rPr>
              <a:t>Symptome</a:t>
            </a:r>
          </a:p>
        </p:txBody>
      </p:sp>
      <p:sp>
        <p:nvSpPr>
          <p:cNvPr id="43" name="Abgerundetes Rechteck 42"/>
          <p:cNvSpPr/>
          <p:nvPr/>
        </p:nvSpPr>
        <p:spPr>
          <a:xfrm>
            <a:off x="928688" y="3143250"/>
            <a:ext cx="1214437" cy="357188"/>
          </a:xfrm>
          <a:prstGeom prst="roundRect">
            <a:avLst/>
          </a:prstGeom>
          <a:solidFill>
            <a:schemeClr val="accent6">
              <a:lumMod val="60000"/>
              <a:lumOff val="4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AT" dirty="0">
                <a:solidFill>
                  <a:schemeClr val="tx1">
                    <a:lumMod val="65000"/>
                    <a:lumOff val="35000"/>
                  </a:schemeClr>
                </a:solidFill>
                <a:latin typeface="Futura Bk" pitchFamily="34" charset="0"/>
                <a:cs typeface="Arial" pitchFamily="34" charset="0"/>
              </a:rPr>
              <a:t>Laktose</a:t>
            </a:r>
          </a:p>
        </p:txBody>
      </p:sp>
      <p:sp>
        <p:nvSpPr>
          <p:cNvPr id="45" name="Ellipse 44"/>
          <p:cNvSpPr/>
          <p:nvPr/>
        </p:nvSpPr>
        <p:spPr>
          <a:xfrm>
            <a:off x="2286000" y="2428875"/>
            <a:ext cx="1214438" cy="500063"/>
          </a:xfrm>
          <a:prstGeom prst="ellipse">
            <a:avLst/>
          </a:prstGeom>
          <a:solidFill>
            <a:schemeClr val="bg1">
              <a:lumMod val="85000"/>
            </a:schemeClr>
          </a:solidFill>
          <a:ln>
            <a:solidFill>
              <a:schemeClr val="accent2">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de-AT" dirty="0">
                <a:solidFill>
                  <a:schemeClr val="tx1"/>
                </a:solidFill>
                <a:latin typeface="Futura Bk" pitchFamily="34" charset="0"/>
              </a:rPr>
              <a:t>Laktase</a:t>
            </a:r>
          </a:p>
        </p:txBody>
      </p:sp>
      <p:cxnSp>
        <p:nvCxnSpPr>
          <p:cNvPr id="77" name="Gerade Verbindung 76"/>
          <p:cNvCxnSpPr/>
          <p:nvPr/>
        </p:nvCxnSpPr>
        <p:spPr>
          <a:xfrm>
            <a:off x="2286000" y="2357438"/>
            <a:ext cx="928688" cy="714375"/>
          </a:xfrm>
          <a:prstGeom prst="line">
            <a:avLst/>
          </a:prstGeom>
          <a:ln w="38100">
            <a:solidFill>
              <a:srgbClr val="FF0000">
                <a:alpha val="67000"/>
              </a:srgbClr>
            </a:solidFill>
          </a:ln>
        </p:spPr>
        <p:style>
          <a:lnRef idx="1">
            <a:schemeClr val="accent1"/>
          </a:lnRef>
          <a:fillRef idx="0">
            <a:schemeClr val="accent1"/>
          </a:fillRef>
          <a:effectRef idx="0">
            <a:schemeClr val="accent1"/>
          </a:effectRef>
          <a:fontRef idx="minor">
            <a:schemeClr val="tx1"/>
          </a:fontRef>
        </p:style>
      </p:cxnSp>
      <p:cxnSp>
        <p:nvCxnSpPr>
          <p:cNvPr id="78" name="Gerade Verbindung 77"/>
          <p:cNvCxnSpPr/>
          <p:nvPr/>
        </p:nvCxnSpPr>
        <p:spPr>
          <a:xfrm flipV="1">
            <a:off x="2357438" y="2500313"/>
            <a:ext cx="1071562" cy="428625"/>
          </a:xfrm>
          <a:prstGeom prst="line">
            <a:avLst/>
          </a:prstGeom>
          <a:ln w="38100">
            <a:solidFill>
              <a:srgbClr val="FF0000">
                <a:alpha val="67000"/>
              </a:srgbClr>
            </a:solidFill>
          </a:ln>
        </p:spPr>
        <p:style>
          <a:lnRef idx="1">
            <a:schemeClr val="accent1"/>
          </a:lnRef>
          <a:fillRef idx="0">
            <a:schemeClr val="accent1"/>
          </a:fillRef>
          <a:effectRef idx="0">
            <a:schemeClr val="accent1"/>
          </a:effectRef>
          <a:fontRef idx="minor">
            <a:schemeClr val="tx1"/>
          </a:fontRef>
        </p:style>
      </p:cxnSp>
      <p:sp>
        <p:nvSpPr>
          <p:cNvPr id="42" name="Nach unten gekrümmter Pfeil 41"/>
          <p:cNvSpPr/>
          <p:nvPr/>
        </p:nvSpPr>
        <p:spPr>
          <a:xfrm>
            <a:off x="1857356" y="2786058"/>
            <a:ext cx="642942" cy="428628"/>
          </a:xfrm>
          <a:prstGeom prst="curvedDownArrow">
            <a:avLst/>
          </a:prstGeom>
          <a:solidFill>
            <a:srgbClr val="FF0000"/>
          </a:solidFill>
          <a:ln>
            <a:noFill/>
          </a:ln>
          <a:scene3d>
            <a:camera prst="orthographicFront">
              <a:rot lat="3000000" lon="120000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solidFill>
                <a:schemeClr val="tx1"/>
              </a:solidFill>
              <a:latin typeface="Futura Bk"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150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1000" fill="hold"/>
                                        <p:tgtEl>
                                          <p:spTgt spid="43"/>
                                        </p:tgtEl>
                                        <p:attrNameLst>
                                          <p:attrName>ppt_x</p:attrName>
                                        </p:attrNameLst>
                                      </p:cBhvr>
                                      <p:tavLst>
                                        <p:tav tm="0">
                                          <p:val>
                                            <p:strVal val="0-#ppt_w/2"/>
                                          </p:val>
                                        </p:tav>
                                        <p:tav tm="100000">
                                          <p:val>
                                            <p:strVal val="#ppt_x"/>
                                          </p:val>
                                        </p:tav>
                                      </p:tavLst>
                                    </p:anim>
                                    <p:anim calcmode="lin" valueType="num">
                                      <p:cBhvr additive="base">
                                        <p:cTn id="8" dur="1000" fill="hold"/>
                                        <p:tgtEl>
                                          <p:spTgt spid="43"/>
                                        </p:tgtEl>
                                        <p:attrNameLst>
                                          <p:attrName>ppt_y</p:attrName>
                                        </p:attrNameLst>
                                      </p:cBhvr>
                                      <p:tavLst>
                                        <p:tav tm="0">
                                          <p:val>
                                            <p:strVal val="#ppt_y"/>
                                          </p:val>
                                        </p:tav>
                                        <p:tav tm="100000">
                                          <p:val>
                                            <p:strVal val="#ppt_y"/>
                                          </p:val>
                                        </p:tav>
                                      </p:tavLst>
                                    </p:anim>
                                  </p:childTnLst>
                                </p:cTn>
                              </p:par>
                            </p:childTnLst>
                          </p:cTn>
                        </p:par>
                        <p:par>
                          <p:cTn id="9" fill="hold">
                            <p:stCondLst>
                              <p:cond delay="2500"/>
                            </p:stCondLst>
                            <p:childTnLst>
                              <p:par>
                                <p:cTn id="10" presetID="9" presetClass="entr" presetSubtype="0" fill="hold" grpId="0" nodeType="after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dissolve">
                                      <p:cBhvr>
                                        <p:cTn id="12" dur="1000"/>
                                        <p:tgtEl>
                                          <p:spTgt spid="45"/>
                                        </p:tgtEl>
                                      </p:cBhvr>
                                    </p:animEffect>
                                  </p:childTnLst>
                                </p:cTn>
                              </p:par>
                              <p:par>
                                <p:cTn id="13" presetID="9" presetClass="entr" presetSubtype="0" fill="hold" nodeType="withEffect">
                                  <p:stCondLst>
                                    <p:cond delay="0"/>
                                  </p:stCondLst>
                                  <p:childTnLst>
                                    <p:set>
                                      <p:cBhvr>
                                        <p:cTn id="14" dur="1" fill="hold">
                                          <p:stCondLst>
                                            <p:cond delay="0"/>
                                          </p:stCondLst>
                                        </p:cTn>
                                        <p:tgtEl>
                                          <p:spTgt spid="78"/>
                                        </p:tgtEl>
                                        <p:attrNameLst>
                                          <p:attrName>style.visibility</p:attrName>
                                        </p:attrNameLst>
                                      </p:cBhvr>
                                      <p:to>
                                        <p:strVal val="visible"/>
                                      </p:to>
                                    </p:set>
                                    <p:animEffect transition="in" filter="dissolve">
                                      <p:cBhvr>
                                        <p:cTn id="15" dur="500"/>
                                        <p:tgtEl>
                                          <p:spTgt spid="78"/>
                                        </p:tgtEl>
                                      </p:cBhvr>
                                    </p:animEffect>
                                  </p:childTnLst>
                                </p:cTn>
                              </p:par>
                              <p:par>
                                <p:cTn id="16" presetID="9" presetClass="entr" presetSubtype="0" fill="hold" nodeType="withEffect">
                                  <p:stCondLst>
                                    <p:cond delay="0"/>
                                  </p:stCondLst>
                                  <p:childTnLst>
                                    <p:set>
                                      <p:cBhvr>
                                        <p:cTn id="17" dur="1" fill="hold">
                                          <p:stCondLst>
                                            <p:cond delay="0"/>
                                          </p:stCondLst>
                                        </p:cTn>
                                        <p:tgtEl>
                                          <p:spTgt spid="77"/>
                                        </p:tgtEl>
                                        <p:attrNameLst>
                                          <p:attrName>style.visibility</p:attrName>
                                        </p:attrNameLst>
                                      </p:cBhvr>
                                      <p:to>
                                        <p:strVal val="visible"/>
                                      </p:to>
                                    </p:set>
                                    <p:animEffect transition="in" filter="dissolve">
                                      <p:cBhvr>
                                        <p:cTn id="18" dur="500"/>
                                        <p:tgtEl>
                                          <p:spTgt spid="77"/>
                                        </p:tgtEl>
                                      </p:cBhvr>
                                    </p:animEffect>
                                  </p:childTnLst>
                                </p:cTn>
                              </p:par>
                              <p:par>
                                <p:cTn id="19" presetID="9" presetClass="entr" presetSubtype="0" fill="hold" nodeType="withEffect">
                                  <p:stCondLst>
                                    <p:cond delay="0"/>
                                  </p:stCondLst>
                                  <p:childTnLst>
                                    <p:set>
                                      <p:cBhvr>
                                        <p:cTn id="20" dur="1" fill="hold">
                                          <p:stCondLst>
                                            <p:cond delay="0"/>
                                          </p:stCondLst>
                                        </p:cTn>
                                        <p:tgtEl>
                                          <p:spTgt spid="70"/>
                                        </p:tgtEl>
                                        <p:attrNameLst>
                                          <p:attrName>style.visibility</p:attrName>
                                        </p:attrNameLst>
                                      </p:cBhvr>
                                      <p:to>
                                        <p:strVal val="visible"/>
                                      </p:to>
                                    </p:set>
                                    <p:animEffect transition="in" filter="dissolve">
                                      <p:cBhvr>
                                        <p:cTn id="21" dur="3000"/>
                                        <p:tgtEl>
                                          <p:spTgt spid="70"/>
                                        </p:tgtEl>
                                      </p:cBhvr>
                                    </p:animEffect>
                                  </p:childTnLst>
                                </p:cTn>
                              </p:par>
                            </p:childTnLst>
                          </p:cTn>
                        </p:par>
                        <p:par>
                          <p:cTn id="22" fill="hold">
                            <p:stCondLst>
                              <p:cond delay="5500"/>
                            </p:stCondLst>
                            <p:childTnLst>
                              <p:par>
                                <p:cTn id="23" presetID="9" presetClass="entr" presetSubtype="0" fill="hold" nodeType="afterEffect">
                                  <p:stCondLst>
                                    <p:cond delay="0"/>
                                  </p:stCondLst>
                                  <p:childTnLst>
                                    <p:set>
                                      <p:cBhvr>
                                        <p:cTn id="24" dur="1" fill="hold">
                                          <p:stCondLst>
                                            <p:cond delay="0"/>
                                          </p:stCondLst>
                                        </p:cTn>
                                        <p:tgtEl>
                                          <p:spTgt spid="72"/>
                                        </p:tgtEl>
                                        <p:attrNameLst>
                                          <p:attrName>style.visibility</p:attrName>
                                        </p:attrNameLst>
                                      </p:cBhvr>
                                      <p:to>
                                        <p:strVal val="visible"/>
                                      </p:to>
                                    </p:set>
                                    <p:animEffect transition="in" filter="dissolve">
                                      <p:cBhvr>
                                        <p:cTn id="25" dur="1000"/>
                                        <p:tgtEl>
                                          <p:spTgt spid="72"/>
                                        </p:tgtEl>
                                      </p:cBhvr>
                                    </p:animEffect>
                                  </p:childTnLst>
                                </p:cTn>
                              </p:par>
                            </p:childTnLst>
                          </p:cTn>
                        </p:par>
                        <p:par>
                          <p:cTn id="26" fill="hold">
                            <p:stCondLst>
                              <p:cond delay="6500"/>
                            </p:stCondLst>
                            <p:childTnLst>
                              <p:par>
                                <p:cTn id="27" presetID="9" presetClass="entr" presetSubtype="0" fill="hold" grpId="0" nodeType="afterEffect">
                                  <p:stCondLst>
                                    <p:cond delay="0"/>
                                  </p:stCondLst>
                                  <p:childTnLst>
                                    <p:set>
                                      <p:cBhvr>
                                        <p:cTn id="28" dur="1" fill="hold">
                                          <p:stCondLst>
                                            <p:cond delay="0"/>
                                          </p:stCondLst>
                                        </p:cTn>
                                        <p:tgtEl>
                                          <p:spTgt spid="162"/>
                                        </p:tgtEl>
                                        <p:attrNameLst>
                                          <p:attrName>style.visibility</p:attrName>
                                        </p:attrNameLst>
                                      </p:cBhvr>
                                      <p:to>
                                        <p:strVal val="visible"/>
                                      </p:to>
                                    </p:set>
                                    <p:animEffect transition="in" filter="dissolve">
                                      <p:cBhvr>
                                        <p:cTn id="29" dur="1000"/>
                                        <p:tgtEl>
                                          <p:spTgt spid="162"/>
                                        </p:tgtEl>
                                      </p:cBhvr>
                                    </p:animEffect>
                                  </p:childTnLst>
                                </p:cTn>
                              </p:par>
                            </p:childTnLst>
                          </p:cTn>
                        </p:par>
                        <p:par>
                          <p:cTn id="30" fill="hold">
                            <p:stCondLst>
                              <p:cond delay="7500"/>
                            </p:stCondLst>
                            <p:childTnLst>
                              <p:par>
                                <p:cTn id="31" presetID="9" presetClass="entr" presetSubtype="0" fill="hold" nodeType="afterEffect">
                                  <p:stCondLst>
                                    <p:cond delay="0"/>
                                  </p:stCondLst>
                                  <p:childTnLst>
                                    <p:set>
                                      <p:cBhvr>
                                        <p:cTn id="32" dur="1" fill="hold">
                                          <p:stCondLst>
                                            <p:cond delay="0"/>
                                          </p:stCondLst>
                                        </p:cTn>
                                        <p:tgtEl>
                                          <p:spTgt spid="73"/>
                                        </p:tgtEl>
                                        <p:attrNameLst>
                                          <p:attrName>style.visibility</p:attrName>
                                        </p:attrNameLst>
                                      </p:cBhvr>
                                      <p:to>
                                        <p:strVal val="visible"/>
                                      </p:to>
                                    </p:set>
                                    <p:animEffect transition="in" filter="dissolve">
                                      <p:cBhvr>
                                        <p:cTn id="33" dur="1000"/>
                                        <p:tgtEl>
                                          <p:spTgt spid="73"/>
                                        </p:tgtEl>
                                      </p:cBhvr>
                                    </p:animEffect>
                                  </p:childTnLst>
                                </p:cTn>
                              </p:par>
                            </p:childTnLst>
                          </p:cTn>
                        </p:par>
                        <p:par>
                          <p:cTn id="34" fill="hold">
                            <p:stCondLst>
                              <p:cond delay="8500"/>
                            </p:stCondLst>
                            <p:childTnLst>
                              <p:par>
                                <p:cTn id="35" presetID="9" presetClass="entr" presetSubtype="0" fill="hold" grpId="0" nodeType="afterEffect">
                                  <p:stCondLst>
                                    <p:cond delay="0"/>
                                  </p:stCondLst>
                                  <p:childTnLst>
                                    <p:set>
                                      <p:cBhvr>
                                        <p:cTn id="36" dur="1" fill="hold">
                                          <p:stCondLst>
                                            <p:cond delay="0"/>
                                          </p:stCondLst>
                                        </p:cTn>
                                        <p:tgtEl>
                                          <p:spTgt spid="163"/>
                                        </p:tgtEl>
                                        <p:attrNameLst>
                                          <p:attrName>style.visibility</p:attrName>
                                        </p:attrNameLst>
                                      </p:cBhvr>
                                      <p:to>
                                        <p:strVal val="visible"/>
                                      </p:to>
                                    </p:set>
                                    <p:animEffect transition="in" filter="dissolve">
                                      <p:cBhvr>
                                        <p:cTn id="37" dur="1000"/>
                                        <p:tgtEl>
                                          <p:spTgt spid="163"/>
                                        </p:tgtEl>
                                      </p:cBhvr>
                                    </p:animEffect>
                                  </p:childTnLst>
                                </p:cTn>
                              </p:par>
                            </p:childTnLst>
                          </p:cTn>
                        </p:par>
                        <p:par>
                          <p:cTn id="38" fill="hold">
                            <p:stCondLst>
                              <p:cond delay="9500"/>
                            </p:stCondLst>
                            <p:childTnLst>
                              <p:par>
                                <p:cTn id="39" presetID="9" presetClass="entr" presetSubtype="0" fill="hold" nodeType="afterEffect">
                                  <p:stCondLst>
                                    <p:cond delay="0"/>
                                  </p:stCondLst>
                                  <p:childTnLst>
                                    <p:set>
                                      <p:cBhvr>
                                        <p:cTn id="40" dur="1" fill="hold">
                                          <p:stCondLst>
                                            <p:cond delay="0"/>
                                          </p:stCondLst>
                                        </p:cTn>
                                        <p:tgtEl>
                                          <p:spTgt spid="74"/>
                                        </p:tgtEl>
                                        <p:attrNameLst>
                                          <p:attrName>style.visibility</p:attrName>
                                        </p:attrNameLst>
                                      </p:cBhvr>
                                      <p:to>
                                        <p:strVal val="visible"/>
                                      </p:to>
                                    </p:set>
                                    <p:animEffect transition="in" filter="dissolve">
                                      <p:cBhvr>
                                        <p:cTn id="41" dur="1000"/>
                                        <p:tgtEl>
                                          <p:spTgt spid="74"/>
                                        </p:tgtEl>
                                      </p:cBhvr>
                                    </p:animEffect>
                                  </p:childTnLst>
                                </p:cTn>
                              </p:par>
                            </p:childTnLst>
                          </p:cTn>
                        </p:par>
                        <p:par>
                          <p:cTn id="42" fill="hold">
                            <p:stCondLst>
                              <p:cond delay="10500"/>
                            </p:stCondLst>
                            <p:childTnLst>
                              <p:par>
                                <p:cTn id="43" presetID="9" presetClass="entr" presetSubtype="0" fill="hold" grpId="0" nodeType="afterEffect">
                                  <p:stCondLst>
                                    <p:cond delay="0"/>
                                  </p:stCondLst>
                                  <p:childTnLst>
                                    <p:set>
                                      <p:cBhvr>
                                        <p:cTn id="44" dur="1" fill="hold">
                                          <p:stCondLst>
                                            <p:cond delay="0"/>
                                          </p:stCondLst>
                                        </p:cTn>
                                        <p:tgtEl>
                                          <p:spTgt spid="164"/>
                                        </p:tgtEl>
                                        <p:attrNameLst>
                                          <p:attrName>style.visibility</p:attrName>
                                        </p:attrNameLst>
                                      </p:cBhvr>
                                      <p:to>
                                        <p:strVal val="visible"/>
                                      </p:to>
                                    </p:set>
                                    <p:animEffect transition="in" filter="dissolve">
                                      <p:cBhvr>
                                        <p:cTn id="45" dur="1000"/>
                                        <p:tgtEl>
                                          <p:spTgt spid="164"/>
                                        </p:tgtEl>
                                      </p:cBhvr>
                                    </p:animEffect>
                                  </p:childTnLst>
                                </p:cTn>
                              </p:par>
                            </p:childTnLst>
                          </p:cTn>
                        </p:par>
                        <p:par>
                          <p:cTn id="46" fill="hold">
                            <p:stCondLst>
                              <p:cond delay="11500"/>
                            </p:stCondLst>
                            <p:childTnLst>
                              <p:par>
                                <p:cTn id="47" presetID="9" presetClass="entr" presetSubtype="0" fill="hold" nodeType="afterEffect">
                                  <p:stCondLst>
                                    <p:cond delay="0"/>
                                  </p:stCondLst>
                                  <p:childTnLst>
                                    <p:set>
                                      <p:cBhvr>
                                        <p:cTn id="48" dur="1" fill="hold">
                                          <p:stCondLst>
                                            <p:cond delay="0"/>
                                          </p:stCondLst>
                                        </p:cTn>
                                        <p:tgtEl>
                                          <p:spTgt spid="75"/>
                                        </p:tgtEl>
                                        <p:attrNameLst>
                                          <p:attrName>style.visibility</p:attrName>
                                        </p:attrNameLst>
                                      </p:cBhvr>
                                      <p:to>
                                        <p:strVal val="visible"/>
                                      </p:to>
                                    </p:set>
                                    <p:animEffect transition="in" filter="dissolve">
                                      <p:cBhvr>
                                        <p:cTn id="49" dur="1000"/>
                                        <p:tgtEl>
                                          <p:spTgt spid="75"/>
                                        </p:tgtEl>
                                      </p:cBhvr>
                                    </p:animEffect>
                                  </p:childTnLst>
                                </p:cTn>
                              </p:par>
                            </p:childTnLst>
                          </p:cTn>
                        </p:par>
                        <p:par>
                          <p:cTn id="50" fill="hold">
                            <p:stCondLst>
                              <p:cond delay="12500"/>
                            </p:stCondLst>
                            <p:childTnLst>
                              <p:par>
                                <p:cTn id="51" presetID="9" presetClass="entr" presetSubtype="0" fill="hold" grpId="0" nodeType="afterEffect">
                                  <p:stCondLst>
                                    <p:cond delay="0"/>
                                  </p:stCondLst>
                                  <p:childTnLst>
                                    <p:set>
                                      <p:cBhvr>
                                        <p:cTn id="52" dur="1" fill="hold">
                                          <p:stCondLst>
                                            <p:cond delay="0"/>
                                          </p:stCondLst>
                                        </p:cTn>
                                        <p:tgtEl>
                                          <p:spTgt spid="165"/>
                                        </p:tgtEl>
                                        <p:attrNameLst>
                                          <p:attrName>style.visibility</p:attrName>
                                        </p:attrNameLst>
                                      </p:cBhvr>
                                      <p:to>
                                        <p:strVal val="visible"/>
                                      </p:to>
                                    </p:set>
                                    <p:animEffect transition="in" filter="dissolve">
                                      <p:cBhvr>
                                        <p:cTn id="53" dur="1000"/>
                                        <p:tgtEl>
                                          <p:spTgt spid="165"/>
                                        </p:tgtEl>
                                      </p:cBhvr>
                                    </p:animEffect>
                                  </p:childTnLst>
                                </p:cTn>
                              </p:par>
                            </p:childTnLst>
                          </p:cTn>
                        </p:par>
                        <p:par>
                          <p:cTn id="54" fill="hold">
                            <p:stCondLst>
                              <p:cond delay="13500"/>
                            </p:stCondLst>
                            <p:childTnLst>
                              <p:par>
                                <p:cTn id="55" presetID="55" presetClass="entr" presetSubtype="0" fill="hold" grpId="0" nodeType="afterEffect">
                                  <p:stCondLst>
                                    <p:cond delay="0"/>
                                  </p:stCondLst>
                                  <p:childTnLst>
                                    <p:set>
                                      <p:cBhvr>
                                        <p:cTn id="56" dur="1" fill="hold">
                                          <p:stCondLst>
                                            <p:cond delay="0"/>
                                          </p:stCondLst>
                                        </p:cTn>
                                        <p:tgtEl>
                                          <p:spTgt spid="80"/>
                                        </p:tgtEl>
                                        <p:attrNameLst>
                                          <p:attrName>style.visibility</p:attrName>
                                        </p:attrNameLst>
                                      </p:cBhvr>
                                      <p:to>
                                        <p:strVal val="visible"/>
                                      </p:to>
                                    </p:set>
                                    <p:anim calcmode="lin" valueType="num">
                                      <p:cBhvr>
                                        <p:cTn id="57" dur="2000" fill="hold"/>
                                        <p:tgtEl>
                                          <p:spTgt spid="80"/>
                                        </p:tgtEl>
                                        <p:attrNameLst>
                                          <p:attrName>ppt_w</p:attrName>
                                        </p:attrNameLst>
                                      </p:cBhvr>
                                      <p:tavLst>
                                        <p:tav tm="0">
                                          <p:val>
                                            <p:strVal val="#ppt_w*0.70"/>
                                          </p:val>
                                        </p:tav>
                                        <p:tav tm="100000">
                                          <p:val>
                                            <p:strVal val="#ppt_w"/>
                                          </p:val>
                                        </p:tav>
                                      </p:tavLst>
                                    </p:anim>
                                    <p:anim calcmode="lin" valueType="num">
                                      <p:cBhvr>
                                        <p:cTn id="58" dur="2000" fill="hold"/>
                                        <p:tgtEl>
                                          <p:spTgt spid="80"/>
                                        </p:tgtEl>
                                        <p:attrNameLst>
                                          <p:attrName>ppt_h</p:attrName>
                                        </p:attrNameLst>
                                      </p:cBhvr>
                                      <p:tavLst>
                                        <p:tav tm="0">
                                          <p:val>
                                            <p:strVal val="#ppt_h"/>
                                          </p:val>
                                        </p:tav>
                                        <p:tav tm="100000">
                                          <p:val>
                                            <p:strVal val="#ppt_h"/>
                                          </p:val>
                                        </p:tav>
                                      </p:tavLst>
                                    </p:anim>
                                    <p:animEffect transition="in" filter="fade">
                                      <p:cBhvr>
                                        <p:cTn id="59" dur="2000"/>
                                        <p:tgtEl>
                                          <p:spTgt spid="80"/>
                                        </p:tgtEl>
                                      </p:cBhvr>
                                    </p:animEffect>
                                  </p:childTnLst>
                                </p:cTn>
                              </p:par>
                            </p:childTnLst>
                          </p:cTn>
                        </p:par>
                        <p:par>
                          <p:cTn id="60" fill="hold">
                            <p:stCondLst>
                              <p:cond delay="15500"/>
                            </p:stCondLst>
                            <p:childTnLst>
                              <p:par>
                                <p:cTn id="61" presetID="55" presetClass="entr" presetSubtype="0" fill="hold" grpId="0" nodeType="afterEffect">
                                  <p:stCondLst>
                                    <p:cond delay="0"/>
                                  </p:stCondLst>
                                  <p:childTnLst>
                                    <p:set>
                                      <p:cBhvr>
                                        <p:cTn id="62" dur="1" fill="hold">
                                          <p:stCondLst>
                                            <p:cond delay="0"/>
                                          </p:stCondLst>
                                        </p:cTn>
                                        <p:tgtEl>
                                          <p:spTgt spid="166"/>
                                        </p:tgtEl>
                                        <p:attrNameLst>
                                          <p:attrName>style.visibility</p:attrName>
                                        </p:attrNameLst>
                                      </p:cBhvr>
                                      <p:to>
                                        <p:strVal val="visible"/>
                                      </p:to>
                                    </p:set>
                                    <p:anim calcmode="lin" valueType="num">
                                      <p:cBhvr>
                                        <p:cTn id="63" dur="2000" fill="hold"/>
                                        <p:tgtEl>
                                          <p:spTgt spid="166"/>
                                        </p:tgtEl>
                                        <p:attrNameLst>
                                          <p:attrName>ppt_w</p:attrName>
                                        </p:attrNameLst>
                                      </p:cBhvr>
                                      <p:tavLst>
                                        <p:tav tm="0">
                                          <p:val>
                                            <p:strVal val="#ppt_w*0.70"/>
                                          </p:val>
                                        </p:tav>
                                        <p:tav tm="100000">
                                          <p:val>
                                            <p:strVal val="#ppt_w"/>
                                          </p:val>
                                        </p:tav>
                                      </p:tavLst>
                                    </p:anim>
                                    <p:anim calcmode="lin" valueType="num">
                                      <p:cBhvr>
                                        <p:cTn id="64" dur="2000" fill="hold"/>
                                        <p:tgtEl>
                                          <p:spTgt spid="166"/>
                                        </p:tgtEl>
                                        <p:attrNameLst>
                                          <p:attrName>ppt_h</p:attrName>
                                        </p:attrNameLst>
                                      </p:cBhvr>
                                      <p:tavLst>
                                        <p:tav tm="0">
                                          <p:val>
                                            <p:strVal val="#ppt_h"/>
                                          </p:val>
                                        </p:tav>
                                        <p:tav tm="100000">
                                          <p:val>
                                            <p:strVal val="#ppt_h"/>
                                          </p:val>
                                        </p:tav>
                                      </p:tavLst>
                                    </p:anim>
                                    <p:animEffect transition="in" filter="fade">
                                      <p:cBhvr>
                                        <p:cTn id="65" dur="2000"/>
                                        <p:tgtEl>
                                          <p:spTgt spid="166"/>
                                        </p:tgtEl>
                                      </p:cBhvr>
                                    </p:animEffect>
                                  </p:childTnLst>
                                </p:cTn>
                              </p:par>
                              <p:par>
                                <p:cTn id="66" presetID="55" presetClass="entr" presetSubtype="0" fill="hold" nodeType="withEffect">
                                  <p:stCondLst>
                                    <p:cond delay="0"/>
                                  </p:stCondLst>
                                  <p:childTnLst>
                                    <p:set>
                                      <p:cBhvr>
                                        <p:cTn id="67" dur="1" fill="hold">
                                          <p:stCondLst>
                                            <p:cond delay="0"/>
                                          </p:stCondLst>
                                        </p:cTn>
                                        <p:tgtEl>
                                          <p:spTgt spid="40"/>
                                        </p:tgtEl>
                                        <p:attrNameLst>
                                          <p:attrName>style.visibility</p:attrName>
                                        </p:attrNameLst>
                                      </p:cBhvr>
                                      <p:to>
                                        <p:strVal val="visible"/>
                                      </p:to>
                                    </p:set>
                                    <p:anim calcmode="lin" valueType="num">
                                      <p:cBhvr>
                                        <p:cTn id="68" dur="1000" fill="hold"/>
                                        <p:tgtEl>
                                          <p:spTgt spid="40"/>
                                        </p:tgtEl>
                                        <p:attrNameLst>
                                          <p:attrName>ppt_w</p:attrName>
                                        </p:attrNameLst>
                                      </p:cBhvr>
                                      <p:tavLst>
                                        <p:tav tm="0">
                                          <p:val>
                                            <p:strVal val="#ppt_w*0.70"/>
                                          </p:val>
                                        </p:tav>
                                        <p:tav tm="100000">
                                          <p:val>
                                            <p:strVal val="#ppt_w"/>
                                          </p:val>
                                        </p:tav>
                                      </p:tavLst>
                                    </p:anim>
                                    <p:anim calcmode="lin" valueType="num">
                                      <p:cBhvr>
                                        <p:cTn id="69" dur="1000" fill="hold"/>
                                        <p:tgtEl>
                                          <p:spTgt spid="40"/>
                                        </p:tgtEl>
                                        <p:attrNameLst>
                                          <p:attrName>ppt_h</p:attrName>
                                        </p:attrNameLst>
                                      </p:cBhvr>
                                      <p:tavLst>
                                        <p:tav tm="0">
                                          <p:val>
                                            <p:strVal val="#ppt_h"/>
                                          </p:val>
                                        </p:tav>
                                        <p:tav tm="100000">
                                          <p:val>
                                            <p:strVal val="#ppt_h"/>
                                          </p:val>
                                        </p:tav>
                                      </p:tavLst>
                                    </p:anim>
                                    <p:animEffect transition="in" filter="fade">
                                      <p:cBhvr>
                                        <p:cTn id="70" dur="1000"/>
                                        <p:tgtEl>
                                          <p:spTgt spid="40"/>
                                        </p:tgtEl>
                                      </p:cBhvr>
                                    </p:animEffect>
                                  </p:childTnLst>
                                </p:cTn>
                              </p:par>
                            </p:childTnLst>
                          </p:cTn>
                        </p:par>
                        <p:par>
                          <p:cTn id="71" fill="hold">
                            <p:stCondLst>
                              <p:cond delay="17500"/>
                            </p:stCondLst>
                            <p:childTnLst>
                              <p:par>
                                <p:cTn id="72" presetID="9" presetClass="entr" presetSubtype="0" fill="hold" nodeType="afterEffect">
                                  <p:stCondLst>
                                    <p:cond delay="0"/>
                                  </p:stCondLst>
                                  <p:childTnLst>
                                    <p:set>
                                      <p:cBhvr>
                                        <p:cTn id="73" dur="1" fill="hold">
                                          <p:stCondLst>
                                            <p:cond delay="0"/>
                                          </p:stCondLst>
                                        </p:cTn>
                                        <p:tgtEl>
                                          <p:spTgt spid="42"/>
                                        </p:tgtEl>
                                        <p:attrNameLst>
                                          <p:attrName>style.visibility</p:attrName>
                                        </p:attrNameLst>
                                      </p:cBhvr>
                                      <p:to>
                                        <p:strVal val="visible"/>
                                      </p:to>
                                    </p:set>
                                    <p:animEffect transition="in" filter="dissolve">
                                      <p:cBhvr>
                                        <p:cTn id="74" dur="3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162" grpId="0" animBg="1"/>
      <p:bldP spid="163" grpId="0" animBg="1"/>
      <p:bldP spid="164" grpId="0" animBg="1"/>
      <p:bldP spid="165" grpId="0" animBg="1"/>
      <p:bldP spid="166" grpId="0" animBg="1"/>
      <p:bldP spid="43" grpId="0" animBg="1"/>
      <p:bldP spid="4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cstate="print"/>
          <a:srcRect/>
          <a:stretch>
            <a:fillRect/>
          </a:stretch>
        </p:blipFill>
        <p:spPr bwMode="auto">
          <a:xfrm>
            <a:off x="3613150" y="1773238"/>
            <a:ext cx="5422900" cy="4289425"/>
          </a:xfrm>
          <a:prstGeom prst="rect">
            <a:avLst/>
          </a:prstGeom>
          <a:noFill/>
          <a:ln w="9525">
            <a:noFill/>
            <a:miter lim="800000"/>
            <a:headEnd/>
            <a:tailEnd/>
          </a:ln>
        </p:spPr>
      </p:pic>
      <p:sp>
        <p:nvSpPr>
          <p:cNvPr id="3" name="Rectangle 4"/>
          <p:cNvSpPr>
            <a:spLocks noChangeArrowheads="1"/>
          </p:cNvSpPr>
          <p:nvPr/>
        </p:nvSpPr>
        <p:spPr bwMode="auto">
          <a:xfrm>
            <a:off x="250825" y="404813"/>
            <a:ext cx="8713788" cy="615950"/>
          </a:xfrm>
          <a:prstGeom prst="rect">
            <a:avLst/>
          </a:prstGeom>
          <a:noFill/>
          <a:ln w="38100">
            <a:noFill/>
            <a:miter lim="800000"/>
            <a:headEnd/>
            <a:tailEnd/>
          </a:ln>
        </p:spPr>
        <p:txBody>
          <a:bodyPr>
            <a:spAutoFit/>
          </a:bodyPr>
          <a:lstStyle/>
          <a:p>
            <a:pPr algn="ctr" eaLnBrk="0" hangingPunct="0">
              <a:defRPr/>
            </a:pPr>
            <a:r>
              <a:rPr lang="de-CH" sz="3400" dirty="0">
                <a:solidFill>
                  <a:schemeClr val="accent2"/>
                </a:solidFill>
                <a:latin typeface="Calibri" pitchFamily="34" charset="0"/>
                <a:ea typeface="+mj-ea"/>
                <a:cs typeface="Arial" charset="0"/>
              </a:rPr>
              <a:t>Laktose - Intoleranz</a:t>
            </a:r>
            <a:endParaRPr lang="de-CH" sz="1600" dirty="0">
              <a:solidFill>
                <a:schemeClr val="accent2"/>
              </a:solidFill>
              <a:latin typeface="Calibri" pitchFamily="34" charset="0"/>
              <a:ea typeface="+mj-ea"/>
              <a:cs typeface="Arial" charset="0"/>
            </a:endParaRPr>
          </a:p>
        </p:txBody>
      </p:sp>
      <p:sp>
        <p:nvSpPr>
          <p:cNvPr id="34820" name="Rectangle 2"/>
          <p:cNvSpPr>
            <a:spLocks noChangeArrowheads="1"/>
          </p:cNvSpPr>
          <p:nvPr/>
        </p:nvSpPr>
        <p:spPr bwMode="auto">
          <a:xfrm>
            <a:off x="179388" y="1773238"/>
            <a:ext cx="3384550" cy="4400550"/>
          </a:xfrm>
          <a:prstGeom prst="rect">
            <a:avLst/>
          </a:prstGeom>
          <a:noFill/>
          <a:ln w="9525">
            <a:noFill/>
            <a:miter lim="800000"/>
            <a:headEnd/>
            <a:tailEnd/>
          </a:ln>
        </p:spPr>
        <p:txBody>
          <a:bodyPr>
            <a:spAutoFit/>
          </a:bodyPr>
          <a:lstStyle/>
          <a:p>
            <a:pPr eaLnBrk="0" hangingPunct="0">
              <a:spcAft>
                <a:spcPts val="1200"/>
              </a:spcAft>
            </a:pPr>
            <a:r>
              <a:rPr lang="de-DE" sz="2000">
                <a:solidFill>
                  <a:srgbClr val="003399"/>
                </a:solidFill>
                <a:latin typeface="Calibri" pitchFamily="34" charset="0"/>
              </a:rPr>
              <a:t>Ist die am längsten bekannte Unverträglichkeit und wurde schon früh mit IBS in Verbindung gebracht (Nature 1967)</a:t>
            </a:r>
          </a:p>
          <a:p>
            <a:pPr eaLnBrk="0" hangingPunct="0">
              <a:spcAft>
                <a:spcPts val="1200"/>
              </a:spcAft>
            </a:pPr>
            <a:r>
              <a:rPr lang="de-DE" sz="2000">
                <a:solidFill>
                  <a:srgbClr val="003399"/>
                </a:solidFill>
                <a:latin typeface="Calibri" pitchFamily="34" charset="0"/>
              </a:rPr>
              <a:t>Ca. 12 g Laktose pro Mahlzeit werden meist problemlos vertragen, milchproduktefreie Diät birgt die Gefahr von Kalziummangel!</a:t>
            </a:r>
          </a:p>
          <a:p>
            <a:pPr eaLnBrk="0" hangingPunct="0">
              <a:spcAft>
                <a:spcPts val="1200"/>
              </a:spcAft>
            </a:pPr>
            <a:r>
              <a:rPr lang="de-DE" sz="2000">
                <a:solidFill>
                  <a:srgbClr val="003399"/>
                </a:solidFill>
                <a:latin typeface="Calibri" pitchFamily="34" charset="0"/>
              </a:rPr>
              <a:t>Oft ist die Symptomatik der IBS jedoch auf den Fettgehalt der Produkte zurückzuführen!</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noChangeArrowheads="1"/>
          </p:cNvPicPr>
          <p:nvPr/>
        </p:nvPicPr>
        <p:blipFill>
          <a:blip r:embed="rId2" cstate="print"/>
          <a:srcRect/>
          <a:stretch>
            <a:fillRect/>
          </a:stretch>
        </p:blipFill>
        <p:spPr bwMode="auto">
          <a:xfrm>
            <a:off x="468313" y="3284538"/>
            <a:ext cx="4032250" cy="3097212"/>
          </a:xfrm>
          <a:prstGeom prst="rect">
            <a:avLst/>
          </a:prstGeom>
          <a:noFill/>
          <a:ln w="9525">
            <a:noFill/>
            <a:miter lim="800000"/>
            <a:headEnd/>
            <a:tailEnd/>
          </a:ln>
        </p:spPr>
      </p:pic>
      <p:pic>
        <p:nvPicPr>
          <p:cNvPr id="14339" name="Picture 2"/>
          <p:cNvPicPr>
            <a:picLocks noChangeAspect="1" noChangeArrowheads="1"/>
          </p:cNvPicPr>
          <p:nvPr/>
        </p:nvPicPr>
        <p:blipFill>
          <a:blip r:embed="rId3" cstate="print"/>
          <a:srcRect/>
          <a:stretch>
            <a:fillRect/>
          </a:stretch>
        </p:blipFill>
        <p:spPr bwMode="auto">
          <a:xfrm>
            <a:off x="4572000" y="3284538"/>
            <a:ext cx="4075113" cy="3168650"/>
          </a:xfrm>
          <a:prstGeom prst="rect">
            <a:avLst/>
          </a:prstGeom>
          <a:noFill/>
          <a:ln w="9525">
            <a:noFill/>
            <a:miter lim="800000"/>
            <a:headEnd/>
            <a:tailEnd/>
          </a:ln>
        </p:spPr>
      </p:pic>
      <p:sp>
        <p:nvSpPr>
          <p:cNvPr id="4" name="Titel 3"/>
          <p:cNvSpPr txBox="1">
            <a:spLocks/>
          </p:cNvSpPr>
          <p:nvPr/>
        </p:nvSpPr>
        <p:spPr bwMode="auto">
          <a:xfrm>
            <a:off x="457200" y="274638"/>
            <a:ext cx="7570788" cy="1143000"/>
          </a:xfrm>
          <a:prstGeom prst="rect">
            <a:avLst/>
          </a:prstGeom>
          <a:noFill/>
          <a:ln w="9525">
            <a:noFill/>
            <a:miter lim="800000"/>
            <a:headEnd/>
            <a:tailEnd/>
          </a:ln>
        </p:spPr>
        <p:txBody>
          <a:bodyPr anchor="ctr"/>
          <a:lstStyle/>
          <a:p>
            <a:pPr algn="ctr">
              <a:defRPr/>
            </a:pPr>
            <a:r>
              <a:rPr lang="de-DE" sz="3400" dirty="0">
                <a:solidFill>
                  <a:schemeClr val="accent2"/>
                </a:solidFill>
                <a:latin typeface="Calibri" pitchFamily="34" charset="0"/>
                <a:ea typeface="+mj-ea"/>
                <a:cs typeface="Arial" charset="0"/>
              </a:rPr>
              <a:t>Unterscheidungsmerkmale</a:t>
            </a:r>
          </a:p>
        </p:txBody>
      </p:sp>
      <p:graphicFrame>
        <p:nvGraphicFramePr>
          <p:cNvPr id="6" name="Inhaltsplatzhalter 6"/>
          <p:cNvGraphicFramePr>
            <a:graphicFrameLocks/>
          </p:cNvGraphicFramePr>
          <p:nvPr/>
        </p:nvGraphicFramePr>
        <p:xfrm>
          <a:off x="457200" y="1736725"/>
          <a:ext cx="8229600" cy="1266826"/>
        </p:xfrm>
        <a:graphic>
          <a:graphicData uri="http://schemas.openxmlformats.org/drawingml/2006/table">
            <a:tbl>
              <a:tblPr/>
              <a:tblGrid>
                <a:gridCol w="4114800"/>
                <a:gridCol w="4114800"/>
              </a:tblGrid>
              <a:tr h="633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rgbClr val="7030A0"/>
                          </a:solidFill>
                          <a:effectLst/>
                          <a:latin typeface="Arial" charset="0"/>
                        </a:rPr>
                        <a:t>Allergie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rgbClr val="7030A0"/>
                          </a:solidFill>
                          <a:effectLst/>
                          <a:latin typeface="Arial" charset="0"/>
                        </a:rPr>
                        <a:t>Intoleranz</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r>
              <a:tr h="6334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rgbClr val="00B050"/>
                          </a:solidFill>
                          <a:effectLst/>
                          <a:latin typeface="Arial" charset="0"/>
                        </a:rPr>
                        <a:t>Immunsystem</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rgbClr val="00B050"/>
                          </a:solidFill>
                          <a:effectLst/>
                          <a:latin typeface="Arial" charset="0"/>
                        </a:rPr>
                        <a:t>Verdauungsapparat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3"/>
          <p:cNvSpPr>
            <a:spLocks noGrp="1"/>
          </p:cNvSpPr>
          <p:nvPr>
            <p:ph type="title" idx="4294967295"/>
          </p:nvPr>
        </p:nvSpPr>
        <p:spPr/>
        <p:txBody>
          <a:bodyPr/>
          <a:lstStyle/>
          <a:p>
            <a:pPr eaLnBrk="1" hangingPunct="1"/>
            <a:r>
              <a:rPr lang="de-DE" sz="3400" kern="1200" dirty="0" smtClean="0">
                <a:latin typeface="Calibri" pitchFamily="34" charset="0"/>
                <a:cs typeface="Arial" charset="0"/>
              </a:rPr>
              <a:t>Unterscheidungsmerkmale</a:t>
            </a:r>
          </a:p>
        </p:txBody>
      </p:sp>
      <p:graphicFrame>
        <p:nvGraphicFramePr>
          <p:cNvPr id="7" name="Inhaltsplatzhalter 6"/>
          <p:cNvGraphicFramePr>
            <a:graphicFrameLocks noGrp="1"/>
          </p:cNvGraphicFramePr>
          <p:nvPr>
            <p:ph idx="4294967295"/>
          </p:nvPr>
        </p:nvGraphicFramePr>
        <p:xfrm>
          <a:off x="457200" y="1736725"/>
          <a:ext cx="8229600" cy="4834573"/>
        </p:xfrm>
        <a:graphic>
          <a:graphicData uri="http://schemas.openxmlformats.org/drawingml/2006/table">
            <a:tbl>
              <a:tblPr/>
              <a:tblGrid>
                <a:gridCol w="4114800"/>
                <a:gridCol w="4114800"/>
              </a:tblGrid>
              <a:tr h="633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dirty="0" smtClean="0">
                          <a:ln>
                            <a:noFill/>
                          </a:ln>
                          <a:solidFill>
                            <a:srgbClr val="FFFFFF"/>
                          </a:solidFill>
                          <a:effectLst/>
                          <a:latin typeface="Arial" charset="0"/>
                        </a:rPr>
                        <a:t>Allergie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1" i="0" u="none" strike="noStrike" cap="none" normalizeH="0" baseline="0" smtClean="0">
                          <a:ln>
                            <a:noFill/>
                          </a:ln>
                          <a:solidFill>
                            <a:srgbClr val="FFFFFF"/>
                          </a:solidFill>
                          <a:effectLst/>
                          <a:latin typeface="Arial" charset="0"/>
                        </a:rPr>
                        <a:t>Intoleranz</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dirty="0" smtClean="0">
                          <a:ln>
                            <a:noFill/>
                          </a:ln>
                          <a:solidFill>
                            <a:srgbClr val="000000"/>
                          </a:solidFill>
                          <a:effectLst/>
                          <a:latin typeface="Arial" charset="0"/>
                        </a:rPr>
                        <a:t>Erstkontakt: Sensibilisierung, </a:t>
                      </a:r>
                      <a:r>
                        <a:rPr kumimoji="0" lang="de-DE" sz="1800" b="0" i="0" u="none" strike="noStrike" cap="none" normalizeH="0" baseline="0" dirty="0" err="1" smtClean="0">
                          <a:ln>
                            <a:noFill/>
                          </a:ln>
                          <a:solidFill>
                            <a:srgbClr val="000000"/>
                          </a:solidFill>
                          <a:effectLst/>
                          <a:latin typeface="Arial" charset="0"/>
                        </a:rPr>
                        <a:t>IgE-Ak</a:t>
                      </a:r>
                      <a:r>
                        <a:rPr kumimoji="0" lang="de-DE" sz="1800" b="0" i="0" u="none" strike="noStrike" cap="none" normalizeH="0" baseline="0" dirty="0" smtClean="0">
                          <a:ln>
                            <a:noFill/>
                          </a:ln>
                          <a:solidFill>
                            <a:srgbClr val="000000"/>
                          </a:solidFill>
                          <a:effectLst/>
                          <a:latin typeface="Arial" charset="0"/>
                        </a:rPr>
                        <a:t> Bildung</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rPr>
                        <a:t>Jederzeit Reaktionen möglich</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914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dirty="0" smtClean="0">
                          <a:ln>
                            <a:noFill/>
                          </a:ln>
                          <a:solidFill>
                            <a:srgbClr val="000000"/>
                          </a:solidFill>
                          <a:effectLst/>
                          <a:latin typeface="Arial" charset="0"/>
                        </a:rPr>
                        <a:t>Kleine Allergenmengen ausreichend</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rPr>
                        <a:t>Dosis-abhängige Beschwerden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6400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dirty="0" smtClean="0">
                          <a:ln>
                            <a:noFill/>
                          </a:ln>
                          <a:solidFill>
                            <a:srgbClr val="000000"/>
                          </a:solidFill>
                          <a:effectLst/>
                          <a:latin typeface="Arial" charset="0"/>
                        </a:rPr>
                        <a:t>Rasche </a:t>
                      </a:r>
                      <a:r>
                        <a:rPr kumimoji="0" lang="de-DE" sz="1800" b="0" i="0" u="none" strike="noStrike" cap="none" normalizeH="0" baseline="0" dirty="0" err="1" smtClean="0">
                          <a:ln>
                            <a:noFill/>
                          </a:ln>
                          <a:solidFill>
                            <a:srgbClr val="000000"/>
                          </a:solidFill>
                          <a:effectLst/>
                          <a:latin typeface="Arial" charset="0"/>
                        </a:rPr>
                        <a:t>Symptomentwicklung</a:t>
                      </a:r>
                      <a:endParaRPr kumimoji="0" lang="de-DE" sz="1800" b="0" i="0" u="none" strike="noStrike" cap="none" normalizeH="0" baseline="0" dirty="0" smtClean="0">
                        <a:ln>
                          <a:noFill/>
                        </a:ln>
                        <a:solidFill>
                          <a:srgbClr val="000000"/>
                        </a:solidFill>
                        <a:effectLst/>
                        <a:latin typeface="Arial" charset="0"/>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rPr>
                        <a:t>Oftmals Latenz bis Symptomeintritt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6400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rPr>
                        <a:t>Typische klinische Symptomatik</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rPr>
                        <a:t>Allergie-ähnliche Beschwerden</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1092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smtClean="0">
                          <a:ln>
                            <a:noFill/>
                          </a:ln>
                          <a:solidFill>
                            <a:srgbClr val="000000"/>
                          </a:solidFill>
                          <a:effectLst/>
                          <a:latin typeface="Arial" charset="0"/>
                        </a:rPr>
                        <a:t>Diagnose: Nachweis von IgE-Ak (Bluttest, Hauttest)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1800" b="0" i="0" u="none" strike="noStrike" cap="none" normalizeH="0" baseline="0" dirty="0" smtClean="0">
                          <a:ln>
                            <a:noFill/>
                          </a:ln>
                          <a:solidFill>
                            <a:srgbClr val="000000"/>
                          </a:solidFill>
                          <a:effectLst/>
                          <a:latin typeface="Arial" charset="0"/>
                        </a:rPr>
                        <a:t>Enzymmangeltests, oft Zusatzstoffe verantwortlich</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bl>
          </a:graphicData>
        </a:graphic>
      </p:graphicFrame>
    </p:spTree>
    <p:extLst>
      <p:ext uri="{BB962C8B-B14F-4D97-AF65-F5344CB8AC3E}">
        <p14:creationId xmlns:p14="http://schemas.microsoft.com/office/powerpoint/2010/main" val="4117884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ChangeArrowheads="1"/>
          </p:cNvSpPr>
          <p:nvPr/>
        </p:nvSpPr>
        <p:spPr bwMode="auto">
          <a:xfrm>
            <a:off x="107504" y="1916826"/>
            <a:ext cx="4032447" cy="4062651"/>
          </a:xfrm>
          <a:prstGeom prst="rect">
            <a:avLst/>
          </a:prstGeom>
          <a:noFill/>
          <a:ln w="9525">
            <a:noFill/>
            <a:miter lim="800000"/>
            <a:headEnd/>
            <a:tailEnd/>
          </a:ln>
        </p:spPr>
        <p:txBody>
          <a:bodyPr wrap="square">
            <a:spAutoFit/>
          </a:bodyPr>
          <a:lstStyle/>
          <a:p>
            <a:pPr eaLnBrk="0" hangingPunct="0">
              <a:spcBef>
                <a:spcPts val="0"/>
              </a:spcBef>
              <a:spcAft>
                <a:spcPts val="1200"/>
              </a:spcAft>
            </a:pPr>
            <a:r>
              <a:rPr lang="de-DE" sz="2400" dirty="0">
                <a:solidFill>
                  <a:srgbClr val="003399"/>
                </a:solidFill>
                <a:latin typeface="Calibri" pitchFamily="34" charset="0"/>
              </a:rPr>
              <a:t>Fruktose-Intoleranz: &lt; 0,1%</a:t>
            </a:r>
          </a:p>
          <a:p>
            <a:pPr eaLnBrk="0" hangingPunct="0">
              <a:spcBef>
                <a:spcPts val="0"/>
              </a:spcBef>
              <a:spcAft>
                <a:spcPts val="1200"/>
              </a:spcAft>
            </a:pPr>
            <a:r>
              <a:rPr lang="de-DE" sz="2400" dirty="0">
                <a:solidFill>
                  <a:srgbClr val="003399"/>
                </a:solidFill>
                <a:latin typeface="Calibri" pitchFamily="34" charset="0"/>
              </a:rPr>
              <a:t>Zöliakie: 0,5% </a:t>
            </a:r>
            <a:r>
              <a:rPr lang="de-DE" sz="2400" dirty="0" smtClean="0">
                <a:solidFill>
                  <a:srgbClr val="003399"/>
                </a:solidFill>
                <a:latin typeface="Calibri" pitchFamily="34" charset="0"/>
              </a:rPr>
              <a:t> </a:t>
            </a:r>
            <a:br>
              <a:rPr lang="de-DE" sz="2400" dirty="0" smtClean="0">
                <a:solidFill>
                  <a:srgbClr val="003399"/>
                </a:solidFill>
                <a:latin typeface="Calibri" pitchFamily="34" charset="0"/>
              </a:rPr>
            </a:br>
            <a:r>
              <a:rPr lang="de-DE" sz="1600" dirty="0" smtClean="0">
                <a:solidFill>
                  <a:srgbClr val="003399"/>
                </a:solidFill>
                <a:latin typeface="Calibri" pitchFamily="34" charset="0"/>
              </a:rPr>
              <a:t>hohe Dunkelziffer von asymptomatischen Patienten</a:t>
            </a:r>
            <a:endParaRPr lang="de-CH" sz="1600" dirty="0">
              <a:solidFill>
                <a:srgbClr val="003399"/>
              </a:solidFill>
              <a:latin typeface="Calibri" pitchFamily="34" charset="0"/>
            </a:endParaRPr>
          </a:p>
          <a:p>
            <a:pPr eaLnBrk="0" hangingPunct="0">
              <a:spcBef>
                <a:spcPts val="0"/>
              </a:spcBef>
              <a:spcAft>
                <a:spcPts val="1200"/>
              </a:spcAft>
            </a:pPr>
            <a:r>
              <a:rPr lang="de-DE" sz="2400" dirty="0">
                <a:solidFill>
                  <a:srgbClr val="003399"/>
                </a:solidFill>
                <a:latin typeface="Calibri" pitchFamily="34" charset="0"/>
              </a:rPr>
              <a:t>Histamin-Intoleranz: 1 - 2</a:t>
            </a:r>
            <a:r>
              <a:rPr lang="de-DE" sz="2400" dirty="0" smtClean="0">
                <a:solidFill>
                  <a:srgbClr val="003399"/>
                </a:solidFill>
                <a:latin typeface="Calibri" pitchFamily="34" charset="0"/>
              </a:rPr>
              <a:t>%</a:t>
            </a:r>
          </a:p>
          <a:p>
            <a:pPr eaLnBrk="0" hangingPunct="0">
              <a:spcBef>
                <a:spcPts val="0"/>
              </a:spcBef>
              <a:spcAft>
                <a:spcPts val="1200"/>
              </a:spcAft>
            </a:pPr>
            <a:r>
              <a:rPr lang="de-DE" sz="2400" dirty="0" smtClean="0">
                <a:solidFill>
                  <a:srgbClr val="003399"/>
                </a:solidFill>
                <a:latin typeface="Calibri" pitchFamily="34" charset="0"/>
              </a:rPr>
              <a:t>Lebensmittelallergie</a:t>
            </a:r>
            <a:r>
              <a:rPr lang="de-DE" sz="2400" dirty="0">
                <a:solidFill>
                  <a:srgbClr val="003399"/>
                </a:solidFill>
                <a:latin typeface="Calibri" pitchFamily="34" charset="0"/>
              </a:rPr>
              <a:t>: 3 - 5% </a:t>
            </a:r>
            <a:endParaRPr lang="de-DE" sz="2400" dirty="0" smtClean="0">
              <a:solidFill>
                <a:srgbClr val="003399"/>
              </a:solidFill>
              <a:latin typeface="Calibri" pitchFamily="34" charset="0"/>
            </a:endParaRPr>
          </a:p>
          <a:p>
            <a:pPr eaLnBrk="0" hangingPunct="0">
              <a:spcBef>
                <a:spcPts val="0"/>
              </a:spcBef>
              <a:spcAft>
                <a:spcPts val="1200"/>
              </a:spcAft>
            </a:pPr>
            <a:r>
              <a:rPr lang="de-DE" sz="2400" dirty="0" smtClean="0">
                <a:solidFill>
                  <a:srgbClr val="003399"/>
                </a:solidFill>
                <a:latin typeface="Calibri" pitchFamily="34" charset="0"/>
              </a:rPr>
              <a:t>Fruktose-Malabsorption</a:t>
            </a:r>
            <a:r>
              <a:rPr lang="de-DE" sz="2400" dirty="0">
                <a:solidFill>
                  <a:srgbClr val="003399"/>
                </a:solidFill>
                <a:latin typeface="Calibri" pitchFamily="34" charset="0"/>
              </a:rPr>
              <a:t>: 5 -7</a:t>
            </a:r>
            <a:r>
              <a:rPr lang="de-DE" sz="2400" dirty="0" smtClean="0">
                <a:solidFill>
                  <a:srgbClr val="003399"/>
                </a:solidFill>
                <a:latin typeface="Calibri" pitchFamily="34" charset="0"/>
              </a:rPr>
              <a:t>%</a:t>
            </a:r>
            <a:br>
              <a:rPr lang="de-DE" sz="2400" dirty="0" smtClean="0">
                <a:solidFill>
                  <a:srgbClr val="003399"/>
                </a:solidFill>
                <a:latin typeface="Calibri" pitchFamily="34" charset="0"/>
              </a:rPr>
            </a:br>
            <a:r>
              <a:rPr lang="de-DE" sz="1600" dirty="0" smtClean="0">
                <a:solidFill>
                  <a:srgbClr val="003399"/>
                </a:solidFill>
                <a:latin typeface="Calibri" pitchFamily="34" charset="0"/>
              </a:rPr>
              <a:t>Symptomatik oft nicht stark ausgeprägt!</a:t>
            </a:r>
          </a:p>
          <a:p>
            <a:pPr eaLnBrk="0" hangingPunct="0">
              <a:spcBef>
                <a:spcPts val="0"/>
              </a:spcBef>
              <a:spcAft>
                <a:spcPts val="1200"/>
              </a:spcAft>
            </a:pPr>
            <a:r>
              <a:rPr lang="de-DE" sz="2400" dirty="0" smtClean="0">
                <a:solidFill>
                  <a:srgbClr val="003399"/>
                </a:solidFill>
                <a:latin typeface="Calibri" pitchFamily="34" charset="0"/>
              </a:rPr>
              <a:t>Laktose-Intoleranz</a:t>
            </a:r>
            <a:r>
              <a:rPr lang="de-DE" sz="2400" dirty="0">
                <a:solidFill>
                  <a:srgbClr val="003399"/>
                </a:solidFill>
                <a:latin typeface="Calibri" pitchFamily="34" charset="0"/>
              </a:rPr>
              <a:t>: 10 – 30</a:t>
            </a:r>
            <a:r>
              <a:rPr lang="de-DE" sz="2400" dirty="0" smtClean="0">
                <a:solidFill>
                  <a:srgbClr val="003399"/>
                </a:solidFill>
                <a:latin typeface="Calibri" pitchFamily="34" charset="0"/>
              </a:rPr>
              <a:t>%</a:t>
            </a:r>
            <a:br>
              <a:rPr lang="de-DE" sz="2400" dirty="0" smtClean="0">
                <a:solidFill>
                  <a:srgbClr val="003399"/>
                </a:solidFill>
                <a:latin typeface="Calibri" pitchFamily="34" charset="0"/>
              </a:rPr>
            </a:br>
            <a:r>
              <a:rPr lang="de-DE" sz="1600" dirty="0" smtClean="0">
                <a:solidFill>
                  <a:srgbClr val="003399"/>
                </a:solidFill>
                <a:latin typeface="Calibri" pitchFamily="34" charset="0"/>
              </a:rPr>
              <a:t>Gefahr von </a:t>
            </a:r>
            <a:r>
              <a:rPr lang="de-DE" sz="1600" dirty="0" err="1" smtClean="0">
                <a:solidFill>
                  <a:srgbClr val="003399"/>
                </a:solidFill>
                <a:latin typeface="Calibri" pitchFamily="34" charset="0"/>
              </a:rPr>
              <a:t>Ca</a:t>
            </a:r>
            <a:r>
              <a:rPr lang="de-DE" sz="1600" dirty="0" smtClean="0">
                <a:solidFill>
                  <a:srgbClr val="003399"/>
                </a:solidFill>
                <a:latin typeface="Calibri" pitchFamily="34" charset="0"/>
              </a:rPr>
              <a:t>-Mangel!</a:t>
            </a:r>
            <a:endParaRPr lang="de-DE" sz="1600" dirty="0">
              <a:solidFill>
                <a:srgbClr val="003399"/>
              </a:solidFill>
              <a:latin typeface="Calibri" pitchFamily="34" charset="0"/>
            </a:endParaRPr>
          </a:p>
        </p:txBody>
      </p:sp>
      <p:sp>
        <p:nvSpPr>
          <p:cNvPr id="1029" name="Rectangle 4"/>
          <p:cNvSpPr>
            <a:spLocks noChangeArrowheads="1"/>
          </p:cNvSpPr>
          <p:nvPr/>
        </p:nvSpPr>
        <p:spPr bwMode="auto">
          <a:xfrm>
            <a:off x="251520" y="404813"/>
            <a:ext cx="8712968" cy="861774"/>
          </a:xfrm>
          <a:prstGeom prst="rect">
            <a:avLst/>
          </a:prstGeom>
          <a:noFill/>
          <a:ln w="38100">
            <a:noFill/>
            <a:miter lim="800000"/>
            <a:headEnd/>
            <a:tailEnd/>
          </a:ln>
        </p:spPr>
        <p:txBody>
          <a:bodyPr wrap="square">
            <a:spAutoFit/>
          </a:bodyPr>
          <a:lstStyle/>
          <a:p>
            <a:pPr algn="ctr" eaLnBrk="0" hangingPunct="0"/>
            <a:r>
              <a:rPr lang="de-CH" sz="3400" dirty="0" smtClean="0">
                <a:solidFill>
                  <a:schemeClr val="accent2"/>
                </a:solidFill>
                <a:latin typeface="Calibri" pitchFamily="34" charset="0"/>
                <a:ea typeface="+mj-ea"/>
                <a:cs typeface="Arial" charset="0"/>
              </a:rPr>
              <a:t>Nahrungsmittelintoleranzen</a:t>
            </a:r>
            <a:br>
              <a:rPr lang="de-CH" sz="3400" dirty="0" smtClean="0">
                <a:solidFill>
                  <a:schemeClr val="accent2"/>
                </a:solidFill>
                <a:latin typeface="Calibri" pitchFamily="34" charset="0"/>
                <a:ea typeface="+mj-ea"/>
                <a:cs typeface="Arial" charset="0"/>
              </a:rPr>
            </a:br>
            <a:r>
              <a:rPr lang="de-CH" sz="1600" dirty="0" smtClean="0">
                <a:solidFill>
                  <a:schemeClr val="accent2"/>
                </a:solidFill>
                <a:latin typeface="Calibri" pitchFamily="34" charset="0"/>
                <a:ea typeface="+mj-ea"/>
                <a:cs typeface="Arial" charset="0"/>
              </a:rPr>
              <a:t>Zunahme mit dem Alter!</a:t>
            </a:r>
            <a:endParaRPr lang="de-CH" sz="1600" dirty="0">
              <a:solidFill>
                <a:schemeClr val="accent2"/>
              </a:solidFill>
              <a:latin typeface="Calibri" pitchFamily="34" charset="0"/>
              <a:ea typeface="+mj-ea"/>
              <a:cs typeface="Arial" charset="0"/>
            </a:endParaRPr>
          </a:p>
        </p:txBody>
      </p:sp>
      <p:sp>
        <p:nvSpPr>
          <p:cNvPr id="7" name="Rectangle 2"/>
          <p:cNvSpPr>
            <a:spLocks noChangeArrowheads="1"/>
          </p:cNvSpPr>
          <p:nvPr/>
        </p:nvSpPr>
        <p:spPr bwMode="auto">
          <a:xfrm>
            <a:off x="4139951" y="1916832"/>
            <a:ext cx="4680521" cy="4431983"/>
          </a:xfrm>
          <a:prstGeom prst="rect">
            <a:avLst/>
          </a:prstGeom>
          <a:noFill/>
          <a:ln w="9525">
            <a:noFill/>
            <a:miter lim="800000"/>
            <a:headEnd/>
            <a:tailEnd/>
          </a:ln>
        </p:spPr>
        <p:txBody>
          <a:bodyPr wrap="square">
            <a:spAutoFit/>
          </a:bodyPr>
          <a:lstStyle/>
          <a:p>
            <a:pPr eaLnBrk="0" hangingPunct="0">
              <a:spcBef>
                <a:spcPts val="0"/>
              </a:spcBef>
              <a:spcAft>
                <a:spcPts val="1200"/>
              </a:spcAft>
            </a:pPr>
            <a:r>
              <a:rPr lang="de-DE" sz="2400" dirty="0" smtClean="0">
                <a:solidFill>
                  <a:srgbClr val="FF66CC"/>
                </a:solidFill>
                <a:latin typeface="Calibri" pitchFamily="34" charset="0"/>
              </a:rPr>
              <a:t>Gentest</a:t>
            </a:r>
            <a:endParaRPr lang="de-DE" sz="2400" dirty="0">
              <a:solidFill>
                <a:srgbClr val="FF66CC"/>
              </a:solidFill>
              <a:latin typeface="Calibri" pitchFamily="34" charset="0"/>
            </a:endParaRPr>
          </a:p>
          <a:p>
            <a:pPr eaLnBrk="0" hangingPunct="0">
              <a:spcBef>
                <a:spcPts val="0"/>
              </a:spcBef>
              <a:spcAft>
                <a:spcPts val="1200"/>
              </a:spcAft>
            </a:pPr>
            <a:r>
              <a:rPr lang="de-DE" sz="2400" dirty="0" smtClean="0">
                <a:solidFill>
                  <a:srgbClr val="FF66CC"/>
                </a:solidFill>
                <a:latin typeface="Calibri" pitchFamily="34" charset="0"/>
              </a:rPr>
              <a:t>Antikörperbestimmung: </a:t>
            </a:r>
            <a:r>
              <a:rPr lang="de-DE" sz="2400" dirty="0" err="1" smtClean="0">
                <a:solidFill>
                  <a:srgbClr val="FF66CC"/>
                </a:solidFill>
                <a:latin typeface="Calibri" pitchFamily="34" charset="0"/>
              </a:rPr>
              <a:t>tTG</a:t>
            </a:r>
            <a:r>
              <a:rPr lang="de-DE" sz="2400" dirty="0" smtClean="0">
                <a:solidFill>
                  <a:srgbClr val="FF66CC"/>
                </a:solidFill>
                <a:latin typeface="Calibri" pitchFamily="34" charset="0"/>
              </a:rPr>
              <a:t>, EMA</a:t>
            </a:r>
            <a:br>
              <a:rPr lang="de-DE" sz="2400" dirty="0" smtClean="0">
                <a:solidFill>
                  <a:srgbClr val="FF66CC"/>
                </a:solidFill>
                <a:latin typeface="Calibri" pitchFamily="34" charset="0"/>
              </a:rPr>
            </a:br>
            <a:r>
              <a:rPr lang="de-DE" sz="2400" dirty="0" smtClean="0">
                <a:solidFill>
                  <a:srgbClr val="FF66CC"/>
                </a:solidFill>
                <a:latin typeface="Calibri" pitchFamily="34" charset="0"/>
              </a:rPr>
              <a:t>Dünndarm-Biopsie</a:t>
            </a:r>
            <a:br>
              <a:rPr lang="de-DE" sz="2400" dirty="0" smtClean="0">
                <a:solidFill>
                  <a:srgbClr val="FF66CC"/>
                </a:solidFill>
                <a:latin typeface="Calibri" pitchFamily="34" charset="0"/>
              </a:rPr>
            </a:br>
            <a:endParaRPr lang="de-CH" sz="400" dirty="0">
              <a:solidFill>
                <a:srgbClr val="FF66CC"/>
              </a:solidFill>
              <a:latin typeface="Calibri" pitchFamily="34" charset="0"/>
            </a:endParaRPr>
          </a:p>
          <a:p>
            <a:pPr eaLnBrk="0" hangingPunct="0">
              <a:spcBef>
                <a:spcPts val="0"/>
              </a:spcBef>
              <a:spcAft>
                <a:spcPts val="1200"/>
              </a:spcAft>
            </a:pPr>
            <a:r>
              <a:rPr lang="de-DE" sz="2400" dirty="0" smtClean="0">
                <a:solidFill>
                  <a:srgbClr val="FF66CC"/>
                </a:solidFill>
                <a:latin typeface="Calibri" pitchFamily="34" charset="0"/>
              </a:rPr>
              <a:t>Anamnese, DAO-Aktivitätstest</a:t>
            </a:r>
          </a:p>
          <a:p>
            <a:pPr eaLnBrk="0" hangingPunct="0">
              <a:spcBef>
                <a:spcPts val="0"/>
              </a:spcBef>
              <a:spcAft>
                <a:spcPts val="1200"/>
              </a:spcAft>
            </a:pPr>
            <a:r>
              <a:rPr lang="de-DE" sz="2400" dirty="0" smtClean="0">
                <a:solidFill>
                  <a:srgbClr val="FF66CC"/>
                </a:solidFill>
                <a:latin typeface="Calibri" pitchFamily="34" charset="0"/>
              </a:rPr>
              <a:t>Bestimmung spezifischer </a:t>
            </a:r>
            <a:r>
              <a:rPr lang="de-DE" sz="2400" dirty="0" err="1" smtClean="0">
                <a:solidFill>
                  <a:srgbClr val="FF66CC"/>
                </a:solidFill>
                <a:latin typeface="Calibri" pitchFamily="34" charset="0"/>
              </a:rPr>
              <a:t>IgE</a:t>
            </a:r>
            <a:r>
              <a:rPr lang="de-DE" sz="2400" dirty="0" smtClean="0">
                <a:solidFill>
                  <a:srgbClr val="FF66CC"/>
                </a:solidFill>
                <a:latin typeface="Calibri" pitchFamily="34" charset="0"/>
              </a:rPr>
              <a:t/>
            </a:r>
            <a:br>
              <a:rPr lang="de-DE" sz="2400" dirty="0" smtClean="0">
                <a:solidFill>
                  <a:srgbClr val="FF66CC"/>
                </a:solidFill>
                <a:latin typeface="Calibri" pitchFamily="34" charset="0"/>
              </a:rPr>
            </a:br>
            <a:endParaRPr lang="de-DE" sz="800" dirty="0" smtClean="0">
              <a:solidFill>
                <a:srgbClr val="FF66CC"/>
              </a:solidFill>
              <a:latin typeface="Calibri" pitchFamily="34" charset="0"/>
            </a:endParaRPr>
          </a:p>
          <a:p>
            <a:pPr eaLnBrk="0" hangingPunct="0">
              <a:spcBef>
                <a:spcPts val="0"/>
              </a:spcBef>
              <a:spcAft>
                <a:spcPts val="1200"/>
              </a:spcAft>
            </a:pPr>
            <a:r>
              <a:rPr lang="de-DE" sz="2400" dirty="0">
                <a:solidFill>
                  <a:srgbClr val="FF66CC"/>
                </a:solidFill>
                <a:latin typeface="Calibri" pitchFamily="34" charset="0"/>
              </a:rPr>
              <a:t>Fruktose-Provokation &amp; </a:t>
            </a:r>
            <a:r>
              <a:rPr lang="de-DE" sz="2400" dirty="0" smtClean="0">
                <a:solidFill>
                  <a:srgbClr val="FF66CC"/>
                </a:solidFill>
                <a:latin typeface="Calibri" pitchFamily="34" charset="0"/>
              </a:rPr>
              <a:t>Atemtest</a:t>
            </a:r>
            <a:br>
              <a:rPr lang="de-DE" sz="2400" dirty="0" smtClean="0">
                <a:solidFill>
                  <a:srgbClr val="FF66CC"/>
                </a:solidFill>
                <a:latin typeface="Calibri" pitchFamily="34" charset="0"/>
              </a:rPr>
            </a:br>
            <a:endParaRPr lang="de-DE" dirty="0">
              <a:solidFill>
                <a:srgbClr val="FF66CC"/>
              </a:solidFill>
              <a:latin typeface="Calibri" pitchFamily="34" charset="0"/>
            </a:endParaRPr>
          </a:p>
          <a:p>
            <a:pPr eaLnBrk="0" hangingPunct="0">
              <a:spcBef>
                <a:spcPts val="0"/>
              </a:spcBef>
              <a:spcAft>
                <a:spcPts val="1200"/>
              </a:spcAft>
            </a:pPr>
            <a:r>
              <a:rPr lang="de-DE" sz="2400" dirty="0" smtClean="0">
                <a:solidFill>
                  <a:srgbClr val="FF66CC"/>
                </a:solidFill>
                <a:latin typeface="Calibri" pitchFamily="34" charset="0"/>
              </a:rPr>
              <a:t>Laktose-Provokation </a:t>
            </a:r>
            <a:r>
              <a:rPr lang="de-DE" sz="2400" dirty="0">
                <a:solidFill>
                  <a:srgbClr val="FF66CC"/>
                </a:solidFill>
                <a:latin typeface="Calibri" pitchFamily="34" charset="0"/>
              </a:rPr>
              <a:t>&amp; Atemtest</a:t>
            </a:r>
            <a:br>
              <a:rPr lang="de-DE" sz="2400" dirty="0">
                <a:solidFill>
                  <a:srgbClr val="FF66CC"/>
                </a:solidFill>
                <a:latin typeface="Calibri" pitchFamily="34" charset="0"/>
              </a:rPr>
            </a:br>
            <a:endParaRPr lang="de-DE" sz="2400" dirty="0">
              <a:solidFill>
                <a:srgbClr val="FF66CC"/>
              </a:solidFill>
              <a:latin typeface="Calibri" pitchFamily="34" charset="0"/>
            </a:endParaRPr>
          </a:p>
        </p:txBody>
      </p:sp>
    </p:spTree>
    <p:extLst>
      <p:ext uri="{BB962C8B-B14F-4D97-AF65-F5344CB8AC3E}">
        <p14:creationId xmlns:p14="http://schemas.microsoft.com/office/powerpoint/2010/main" val="255469916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idx="4294967295"/>
          </p:nvPr>
        </p:nvSpPr>
        <p:spPr/>
        <p:txBody>
          <a:bodyPr/>
          <a:lstStyle/>
          <a:p>
            <a:pPr eaLnBrk="1" hangingPunct="1"/>
            <a:r>
              <a:rPr lang="de-DE" sz="4000" smtClean="0">
                <a:latin typeface="Calibri" pitchFamily="34" charset="0"/>
              </a:rPr>
              <a:t>Nahrungsmittel-Intoleranz</a:t>
            </a:r>
          </a:p>
        </p:txBody>
      </p:sp>
      <p:sp>
        <p:nvSpPr>
          <p:cNvPr id="19459" name="Inhaltsplatzhalter 2"/>
          <p:cNvSpPr>
            <a:spLocks noGrp="1"/>
          </p:cNvSpPr>
          <p:nvPr>
            <p:ph idx="4294967295"/>
          </p:nvPr>
        </p:nvSpPr>
        <p:spPr>
          <a:xfrm>
            <a:off x="457200" y="1974850"/>
            <a:ext cx="8229600" cy="4525963"/>
          </a:xfrm>
        </p:spPr>
        <p:txBody>
          <a:bodyPr/>
          <a:lstStyle/>
          <a:p>
            <a:pPr eaLnBrk="1" hangingPunct="1">
              <a:buFont typeface="Wingdings" pitchFamily="2" charset="2"/>
              <a:buChar char="§"/>
            </a:pPr>
            <a:r>
              <a:rPr lang="de-DE" sz="2400" dirty="0" smtClean="0">
                <a:solidFill>
                  <a:srgbClr val="003399"/>
                </a:solidFill>
                <a:latin typeface="Calibri" pitchFamily="34" charset="0"/>
              </a:rPr>
              <a:t>Pharmakologische Reaktion: Substanzen wirken direkt, </a:t>
            </a:r>
            <a:r>
              <a:rPr lang="de-DE" sz="2400" dirty="0" err="1" smtClean="0">
                <a:solidFill>
                  <a:srgbClr val="003399"/>
                </a:solidFill>
                <a:latin typeface="Calibri" pitchFamily="34" charset="0"/>
              </a:rPr>
              <a:t>zB</a:t>
            </a:r>
            <a:r>
              <a:rPr lang="de-DE" sz="2400" dirty="0" smtClean="0">
                <a:solidFill>
                  <a:srgbClr val="003399"/>
                </a:solidFill>
                <a:latin typeface="Calibri" pitchFamily="34" charset="0"/>
              </a:rPr>
              <a:t> biogene Amine</a:t>
            </a:r>
          </a:p>
          <a:p>
            <a:pPr eaLnBrk="1" hangingPunct="1">
              <a:buFont typeface="Wingdings" pitchFamily="2" charset="2"/>
              <a:buChar char="§"/>
            </a:pPr>
            <a:r>
              <a:rPr lang="de-DE" sz="2400" dirty="0" smtClean="0">
                <a:solidFill>
                  <a:srgbClr val="003399"/>
                </a:solidFill>
                <a:latin typeface="Calibri" pitchFamily="34" charset="0"/>
              </a:rPr>
              <a:t>Enzymmangel: angeborene oder erworbene Defekte von Verdauungsenzymen</a:t>
            </a:r>
          </a:p>
          <a:p>
            <a:pPr eaLnBrk="1" hangingPunct="1">
              <a:buFont typeface="Wingdings" pitchFamily="2" charset="2"/>
              <a:buChar char="§"/>
            </a:pPr>
            <a:r>
              <a:rPr lang="de-DE" sz="2400" dirty="0" smtClean="0">
                <a:solidFill>
                  <a:srgbClr val="003399"/>
                </a:solidFill>
                <a:latin typeface="Calibri" pitchFamily="34" charset="0"/>
              </a:rPr>
              <a:t>Pseudo-Allergie: überempfindliche Reaktion auf Nahrungsbestandteile oder Konservierungsmittel</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Oval 5"/>
          <p:cNvSpPr>
            <a:spLocks noChangeArrowheads="1"/>
          </p:cNvSpPr>
          <p:nvPr/>
        </p:nvSpPr>
        <p:spPr bwMode="auto">
          <a:xfrm>
            <a:off x="2571753" y="1831125"/>
            <a:ext cx="4572000" cy="863600"/>
          </a:xfrm>
          <a:prstGeom prst="ellipse">
            <a:avLst/>
          </a:prstGeom>
          <a:solidFill>
            <a:srgbClr val="FF0000">
              <a:alpha val="25882"/>
            </a:srgbClr>
          </a:solidFill>
          <a:ln w="9525">
            <a:noFill/>
            <a:round/>
            <a:headEnd/>
            <a:tailEnd/>
          </a:ln>
        </p:spPr>
        <p:txBody>
          <a:bodyPr wrap="none" anchor="ctr"/>
          <a:lstStyle/>
          <a:p>
            <a:endParaRPr lang="de-DE">
              <a:latin typeface="Calibri" pitchFamily="34" charset="0"/>
              <a:cs typeface="Calibri" pitchFamily="34" charset="0"/>
            </a:endParaRPr>
          </a:p>
        </p:txBody>
      </p:sp>
      <p:sp>
        <p:nvSpPr>
          <p:cNvPr id="15362" name="Rectangle 2"/>
          <p:cNvSpPr>
            <a:spLocks noChangeArrowheads="1"/>
          </p:cNvSpPr>
          <p:nvPr/>
        </p:nvSpPr>
        <p:spPr bwMode="auto">
          <a:xfrm>
            <a:off x="2267744" y="1780363"/>
            <a:ext cx="4714909" cy="794064"/>
          </a:xfrm>
          <a:prstGeom prst="rect">
            <a:avLst/>
          </a:prstGeom>
          <a:noFill/>
          <a:ln w="9525">
            <a:noFill/>
            <a:miter lim="800000"/>
            <a:headEnd/>
            <a:tailEnd/>
          </a:ln>
        </p:spPr>
        <p:txBody>
          <a:bodyPr wrap="square">
            <a:spAutoFit/>
          </a:bodyPr>
          <a:lstStyle/>
          <a:p>
            <a:pPr algn="ctr" eaLnBrk="0" hangingPunct="0">
              <a:lnSpc>
                <a:spcPct val="190000"/>
              </a:lnSpc>
            </a:pPr>
            <a:r>
              <a:rPr lang="de-DE" sz="2400" dirty="0" smtClean="0">
                <a:solidFill>
                  <a:srgbClr val="003399"/>
                </a:solidFill>
                <a:latin typeface="Calibri" pitchFamily="34" charset="0"/>
                <a:cs typeface="Calibri" pitchFamily="34" charset="0"/>
              </a:rPr>
              <a:t>Zöliakie</a:t>
            </a:r>
            <a:r>
              <a:rPr lang="de-DE" sz="2400" dirty="0">
                <a:solidFill>
                  <a:srgbClr val="003399"/>
                </a:solidFill>
                <a:latin typeface="Calibri" pitchFamily="34" charset="0"/>
                <a:cs typeface="Calibri" pitchFamily="34" charset="0"/>
              </a:rPr>
              <a:t>: </a:t>
            </a:r>
            <a:r>
              <a:rPr lang="de-DE" sz="2400" dirty="0" smtClean="0">
                <a:solidFill>
                  <a:srgbClr val="003399"/>
                </a:solidFill>
                <a:latin typeface="Calibri" pitchFamily="34" charset="0"/>
                <a:cs typeface="Calibri" pitchFamily="34" charset="0"/>
              </a:rPr>
              <a:t>0,5%</a:t>
            </a:r>
            <a:endParaRPr lang="de-CH" sz="2400" dirty="0">
              <a:solidFill>
                <a:srgbClr val="003399"/>
              </a:solidFill>
              <a:latin typeface="Calibri" pitchFamily="34" charset="0"/>
              <a:cs typeface="Calibri" pitchFamily="34" charset="0"/>
            </a:endParaRPr>
          </a:p>
        </p:txBody>
      </p:sp>
      <p:sp>
        <p:nvSpPr>
          <p:cNvPr id="6" name="Titel 1"/>
          <p:cNvSpPr txBox="1">
            <a:spLocks/>
          </p:cNvSpPr>
          <p:nvPr/>
        </p:nvSpPr>
        <p:spPr>
          <a:xfrm>
            <a:off x="1" y="0"/>
            <a:ext cx="8215337" cy="1428737"/>
          </a:xfrm>
          <a:prstGeom prst="rect">
            <a:avLst/>
          </a:prstGeom>
        </p:spPr>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lang="de-AT" sz="4000" dirty="0" smtClean="0">
                <a:solidFill>
                  <a:schemeClr val="accent2"/>
                </a:solidFill>
                <a:latin typeface="Calibri" pitchFamily="34" charset="0"/>
                <a:ea typeface="+mj-ea"/>
                <a:cs typeface="Calibri" pitchFamily="34" charset="0"/>
              </a:rPr>
              <a:t>Zöliakie   </a:t>
            </a:r>
            <a:r>
              <a:rPr lang="de-AT" sz="1600" dirty="0" smtClean="0">
                <a:solidFill>
                  <a:schemeClr val="accent2"/>
                </a:solidFill>
                <a:latin typeface="Calibri" pitchFamily="34" charset="0"/>
                <a:ea typeface="+mj-ea"/>
                <a:cs typeface="Calibri" pitchFamily="34" charset="0"/>
              </a:rPr>
              <a:t>wenn Brot den Mensch bedroht</a:t>
            </a:r>
            <a:endParaRPr lang="de-DE" sz="1600" dirty="0" smtClean="0">
              <a:solidFill>
                <a:schemeClr val="accent2"/>
              </a:solidFill>
              <a:latin typeface="Calibri" pitchFamily="34" charset="0"/>
              <a:ea typeface="+mj-ea"/>
              <a:cs typeface="Calibri" pitchFamily="34" charset="0"/>
            </a:endParaRPr>
          </a:p>
        </p:txBody>
      </p:sp>
      <p:sp>
        <p:nvSpPr>
          <p:cNvPr id="2" name="Rechteck 1"/>
          <p:cNvSpPr/>
          <p:nvPr/>
        </p:nvSpPr>
        <p:spPr>
          <a:xfrm>
            <a:off x="467544" y="3861048"/>
            <a:ext cx="4572000" cy="2308324"/>
          </a:xfrm>
          <a:prstGeom prst="rect">
            <a:avLst/>
          </a:prstGeom>
        </p:spPr>
        <p:txBody>
          <a:bodyPr>
            <a:spAutoFit/>
          </a:bodyPr>
          <a:lstStyle/>
          <a:p>
            <a:pPr marL="285750" indent="-285750">
              <a:buFont typeface="Arial" pitchFamily="34" charset="0"/>
              <a:buChar char="•"/>
            </a:pPr>
            <a:r>
              <a:rPr lang="de-DE" dirty="0">
                <a:latin typeface="Calibri" pitchFamily="34" charset="0"/>
                <a:cs typeface="Calibri" pitchFamily="34" charset="0"/>
              </a:rPr>
              <a:t>Krankheitsgefühl, Müdigkeit</a:t>
            </a:r>
          </a:p>
          <a:p>
            <a:pPr marL="285750" indent="-285750">
              <a:buFont typeface="Arial" pitchFamily="34" charset="0"/>
              <a:buChar char="•"/>
            </a:pPr>
            <a:r>
              <a:rPr lang="de-DE" dirty="0">
                <a:latin typeface="Calibri" pitchFamily="34" charset="0"/>
                <a:cs typeface="Calibri" pitchFamily="34" charset="0"/>
              </a:rPr>
              <a:t>Blähungen, abnorme Stühle</a:t>
            </a:r>
          </a:p>
          <a:p>
            <a:pPr marL="285750" indent="-285750">
              <a:buFont typeface="Arial" pitchFamily="34" charset="0"/>
              <a:buChar char="•"/>
            </a:pPr>
            <a:r>
              <a:rPr lang="de-DE" dirty="0">
                <a:latin typeface="Calibri" pitchFamily="34" charset="0"/>
                <a:cs typeface="Calibri" pitchFamily="34" charset="0"/>
              </a:rPr>
              <a:t>Bauchbeschwerden</a:t>
            </a:r>
          </a:p>
          <a:p>
            <a:pPr marL="285750" indent="-285750">
              <a:buFont typeface="Arial" pitchFamily="34" charset="0"/>
              <a:buChar char="•"/>
            </a:pPr>
            <a:r>
              <a:rPr lang="de-DE" dirty="0">
                <a:latin typeface="Calibri" pitchFamily="34" charset="0"/>
                <a:cs typeface="Calibri" pitchFamily="34" charset="0"/>
              </a:rPr>
              <a:t>Eisenmangelanämie</a:t>
            </a:r>
          </a:p>
          <a:p>
            <a:pPr marL="285750" indent="-285750">
              <a:buFont typeface="Arial" pitchFamily="34" charset="0"/>
              <a:buChar char="•"/>
            </a:pPr>
            <a:r>
              <a:rPr lang="de-DE" dirty="0">
                <a:latin typeface="Calibri" pitchFamily="34" charset="0"/>
                <a:cs typeface="Calibri" pitchFamily="34" charset="0"/>
              </a:rPr>
              <a:t>Muskel- und Gelenksschmerzen</a:t>
            </a:r>
          </a:p>
          <a:p>
            <a:pPr marL="285750" indent="-285750">
              <a:buFont typeface="Arial" pitchFamily="34" charset="0"/>
              <a:buChar char="•"/>
            </a:pPr>
            <a:r>
              <a:rPr lang="de-DE" dirty="0">
                <a:latin typeface="Calibri" pitchFamily="34" charset="0"/>
                <a:cs typeface="Calibri" pitchFamily="34" charset="0"/>
              </a:rPr>
              <a:t>gelegentlich Erbrechen</a:t>
            </a:r>
          </a:p>
          <a:p>
            <a:pPr marL="285750" indent="-285750">
              <a:buFont typeface="Arial" pitchFamily="34" charset="0"/>
              <a:buChar char="•"/>
            </a:pPr>
            <a:r>
              <a:rPr lang="de-DE" dirty="0">
                <a:latin typeface="Calibri" pitchFamily="34" charset="0"/>
                <a:cs typeface="Calibri" pitchFamily="34" charset="0"/>
              </a:rPr>
              <a:t>ev. Gewichtsverlust</a:t>
            </a:r>
          </a:p>
          <a:p>
            <a:pPr marL="285750" indent="-285750">
              <a:buFont typeface="Arial" pitchFamily="34" charset="0"/>
              <a:buChar char="•"/>
            </a:pPr>
            <a:r>
              <a:rPr lang="de-DE" dirty="0">
                <a:latin typeface="Calibri" pitchFamily="34" charset="0"/>
                <a:cs typeface="Calibri" pitchFamily="34" charset="0"/>
              </a:rPr>
              <a:t>ev. juckende Bläschen auf der Haut</a:t>
            </a:r>
          </a:p>
        </p:txBody>
      </p:sp>
    </p:spTree>
    <p:extLst>
      <p:ext uri="{BB962C8B-B14F-4D97-AF65-F5344CB8AC3E}">
        <p14:creationId xmlns:p14="http://schemas.microsoft.com/office/powerpoint/2010/main" val="184670247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txBox="1">
            <a:spLocks/>
          </p:cNvSpPr>
          <p:nvPr/>
        </p:nvSpPr>
        <p:spPr>
          <a:xfrm>
            <a:off x="87707" y="116632"/>
            <a:ext cx="7643813" cy="1143000"/>
          </a:xfrm>
          <a:prstGeom prst="rect">
            <a:avLst/>
          </a:prstGeom>
        </p:spPr>
        <p:txBody>
          <a:bodyPr anchor="ctr">
            <a:normAutofit/>
          </a:bodyPr>
          <a:lstStyle/>
          <a:p>
            <a:pPr algn="ctr" fontAlgn="auto">
              <a:spcAft>
                <a:spcPts val="0"/>
              </a:spcAft>
              <a:defRPr/>
            </a:pPr>
            <a:r>
              <a:rPr lang="de-AT" sz="4000" dirty="0">
                <a:solidFill>
                  <a:schemeClr val="accent2"/>
                </a:solidFill>
                <a:latin typeface="Calibri" pitchFamily="34" charset="0"/>
                <a:ea typeface="+mj-ea"/>
                <a:cs typeface="Arial" charset="0"/>
              </a:rPr>
              <a:t>Übersicht</a:t>
            </a:r>
            <a:endParaRPr lang="de-DE" sz="4000" dirty="0">
              <a:solidFill>
                <a:schemeClr val="accent2"/>
              </a:solidFill>
              <a:latin typeface="Calibri" pitchFamily="34" charset="0"/>
              <a:ea typeface="+mj-ea"/>
              <a:cs typeface="Arial" charset="0"/>
            </a:endParaRPr>
          </a:p>
        </p:txBody>
      </p:sp>
      <p:sp>
        <p:nvSpPr>
          <p:cNvPr id="7" name="Inhaltsplatzhalter 2"/>
          <p:cNvSpPr txBox="1">
            <a:spLocks/>
          </p:cNvSpPr>
          <p:nvPr/>
        </p:nvSpPr>
        <p:spPr>
          <a:xfrm>
            <a:off x="1042988" y="1143000"/>
            <a:ext cx="7643812" cy="4983163"/>
          </a:xfrm>
          <a:prstGeom prst="rect">
            <a:avLst/>
          </a:prstGeom>
        </p:spPr>
        <p:txBody>
          <a:bodyPr>
            <a:normAutofit/>
          </a:bodyPr>
          <a:lstStyle/>
          <a:p>
            <a:pPr algn="ctr" fontAlgn="auto">
              <a:spcBef>
                <a:spcPct val="20000"/>
              </a:spcBef>
              <a:spcAft>
                <a:spcPts val="0"/>
              </a:spcAft>
              <a:buFont typeface="Arial" pitchFamily="34" charset="0"/>
              <a:buNone/>
              <a:defRPr/>
            </a:pPr>
            <a:endParaRPr lang="de-DE" sz="2000" dirty="0">
              <a:solidFill>
                <a:schemeClr val="tx1">
                  <a:tint val="75000"/>
                </a:schemeClr>
              </a:solidFill>
              <a:latin typeface="+mn-lt"/>
              <a:cs typeface="+mn-cs"/>
            </a:endParaRPr>
          </a:p>
          <a:p>
            <a:pPr algn="ctr" fontAlgn="auto">
              <a:spcBef>
                <a:spcPct val="20000"/>
              </a:spcBef>
              <a:spcAft>
                <a:spcPts val="0"/>
              </a:spcAft>
              <a:buFont typeface="Arial" pitchFamily="34" charset="0"/>
              <a:buNone/>
              <a:defRPr/>
            </a:pPr>
            <a:endParaRPr lang="de-AT" sz="2400" dirty="0">
              <a:solidFill>
                <a:schemeClr val="tx1">
                  <a:tint val="75000"/>
                </a:schemeClr>
              </a:solidFill>
              <a:latin typeface="+mn-lt"/>
              <a:cs typeface="+mn-cs"/>
            </a:endParaRPr>
          </a:p>
          <a:p>
            <a:pPr algn="ctr" fontAlgn="auto">
              <a:spcBef>
                <a:spcPct val="20000"/>
              </a:spcBef>
              <a:spcAft>
                <a:spcPts val="0"/>
              </a:spcAft>
              <a:buFont typeface="Arial" pitchFamily="34" charset="0"/>
              <a:buNone/>
              <a:defRPr/>
            </a:pPr>
            <a:endParaRPr lang="de-AT" sz="2400" dirty="0">
              <a:solidFill>
                <a:schemeClr val="tx1">
                  <a:tint val="75000"/>
                </a:schemeClr>
              </a:solidFill>
              <a:latin typeface="+mn-lt"/>
              <a:cs typeface="+mn-cs"/>
            </a:endParaRPr>
          </a:p>
          <a:p>
            <a:pPr algn="ctr" fontAlgn="auto">
              <a:spcBef>
                <a:spcPct val="20000"/>
              </a:spcBef>
              <a:spcAft>
                <a:spcPts val="0"/>
              </a:spcAft>
              <a:buFont typeface="Arial" pitchFamily="34" charset="0"/>
              <a:buNone/>
              <a:defRPr/>
            </a:pPr>
            <a:endParaRPr lang="de-AT" sz="2400" dirty="0">
              <a:solidFill>
                <a:schemeClr val="tx1">
                  <a:tint val="75000"/>
                </a:schemeClr>
              </a:solidFill>
              <a:latin typeface="+mn-lt"/>
              <a:cs typeface="+mn-cs"/>
            </a:endParaRPr>
          </a:p>
          <a:p>
            <a:pPr algn="ctr" fontAlgn="auto">
              <a:spcBef>
                <a:spcPct val="20000"/>
              </a:spcBef>
              <a:spcAft>
                <a:spcPts val="0"/>
              </a:spcAft>
              <a:buFont typeface="Arial" pitchFamily="34" charset="0"/>
              <a:buNone/>
              <a:defRPr/>
            </a:pPr>
            <a:endParaRPr lang="de-AT" sz="2400" dirty="0">
              <a:solidFill>
                <a:schemeClr val="tx1">
                  <a:tint val="75000"/>
                </a:schemeClr>
              </a:solidFill>
              <a:latin typeface="+mn-lt"/>
              <a:cs typeface="+mn-cs"/>
            </a:endParaRPr>
          </a:p>
          <a:p>
            <a:pPr algn="ctr" fontAlgn="auto">
              <a:spcBef>
                <a:spcPct val="20000"/>
              </a:spcBef>
              <a:spcAft>
                <a:spcPts val="0"/>
              </a:spcAft>
              <a:buFont typeface="Arial" pitchFamily="34" charset="0"/>
              <a:buNone/>
              <a:defRPr/>
            </a:pPr>
            <a:endParaRPr lang="de-DE" sz="2400" dirty="0">
              <a:solidFill>
                <a:schemeClr val="tx1">
                  <a:tint val="75000"/>
                </a:schemeClr>
              </a:solidFill>
              <a:latin typeface="+mn-lt"/>
              <a:cs typeface="+mn-cs"/>
            </a:endParaRPr>
          </a:p>
        </p:txBody>
      </p:sp>
      <p:sp>
        <p:nvSpPr>
          <p:cNvPr id="4101" name="TextBox 15"/>
          <p:cNvSpPr txBox="1">
            <a:spLocks noChangeArrowheads="1"/>
          </p:cNvSpPr>
          <p:nvPr/>
        </p:nvSpPr>
        <p:spPr bwMode="auto">
          <a:xfrm>
            <a:off x="514350" y="1700808"/>
            <a:ext cx="8172450" cy="3693319"/>
          </a:xfrm>
          <a:prstGeom prst="rect">
            <a:avLst/>
          </a:prstGeom>
          <a:noFill/>
          <a:ln w="9525">
            <a:noFill/>
            <a:miter lim="800000"/>
            <a:headEnd/>
            <a:tailEnd/>
          </a:ln>
        </p:spPr>
        <p:txBody>
          <a:bodyPr>
            <a:spAutoFit/>
          </a:bodyPr>
          <a:lstStyle/>
          <a:p>
            <a:pPr>
              <a:buFontTx/>
              <a:buChar char="-"/>
            </a:pPr>
            <a:r>
              <a:rPr lang="de-AT" dirty="0">
                <a:latin typeface="Calibri" pitchFamily="34" charset="0"/>
              </a:rPr>
              <a:t> </a:t>
            </a:r>
            <a:r>
              <a:rPr lang="de-AT" u="sng" dirty="0" smtClean="0">
                <a:latin typeface="Calibri" pitchFamily="34" charset="0"/>
              </a:rPr>
              <a:t>Ätiologie</a:t>
            </a:r>
            <a:r>
              <a:rPr lang="de-AT" dirty="0" smtClean="0">
                <a:latin typeface="Calibri" pitchFamily="34" charset="0"/>
              </a:rPr>
              <a:t>: </a:t>
            </a:r>
            <a:r>
              <a:rPr lang="de-AT" dirty="0">
                <a:latin typeface="Calibri" pitchFamily="34" charset="0"/>
              </a:rPr>
              <a:t>	</a:t>
            </a:r>
            <a:r>
              <a:rPr lang="de-AT" dirty="0" smtClean="0">
                <a:latin typeface="Calibri" pitchFamily="34" charset="0"/>
              </a:rPr>
              <a:t>Entzündliche Autoimmunerkrankung, verursacht durch Gluten 		(Klebeproteine im Getreide)</a:t>
            </a:r>
            <a:endParaRPr lang="de-AT" dirty="0">
              <a:latin typeface="Calibri" pitchFamily="34" charset="0"/>
            </a:endParaRPr>
          </a:p>
          <a:p>
            <a:pPr>
              <a:buFontTx/>
              <a:buChar char="-"/>
            </a:pPr>
            <a:endParaRPr lang="de-AT" dirty="0">
              <a:latin typeface="Calibri" pitchFamily="34" charset="0"/>
            </a:endParaRPr>
          </a:p>
          <a:p>
            <a:pPr>
              <a:buFontTx/>
              <a:buChar char="-"/>
            </a:pPr>
            <a:r>
              <a:rPr lang="de-AT" dirty="0">
                <a:latin typeface="Calibri" pitchFamily="34" charset="0"/>
              </a:rPr>
              <a:t> </a:t>
            </a:r>
            <a:r>
              <a:rPr lang="de-AT" u="sng" dirty="0" smtClean="0">
                <a:latin typeface="Calibri" pitchFamily="34" charset="0"/>
              </a:rPr>
              <a:t>Symptome</a:t>
            </a:r>
            <a:r>
              <a:rPr lang="de-AT" dirty="0" smtClean="0">
                <a:latin typeface="Calibri" pitchFamily="34" charset="0"/>
              </a:rPr>
              <a:t>: </a:t>
            </a:r>
            <a:r>
              <a:rPr lang="de-AT" dirty="0">
                <a:latin typeface="Calibri" pitchFamily="34" charset="0"/>
              </a:rPr>
              <a:t>	</a:t>
            </a:r>
            <a:r>
              <a:rPr lang="de-AT" dirty="0" smtClean="0">
                <a:latin typeface="Calibri" pitchFamily="34" charset="0"/>
              </a:rPr>
              <a:t>Durchfall, </a:t>
            </a:r>
            <a:r>
              <a:rPr lang="de-AT" dirty="0" err="1" smtClean="0">
                <a:latin typeface="Calibri" pitchFamily="34" charset="0"/>
              </a:rPr>
              <a:t>Malabsorbtionen</a:t>
            </a:r>
            <a:r>
              <a:rPr lang="de-AT" dirty="0" smtClean="0">
                <a:latin typeface="Calibri" pitchFamily="34" charset="0"/>
              </a:rPr>
              <a:t>, </a:t>
            </a:r>
            <a:r>
              <a:rPr lang="de-AT" dirty="0" err="1" smtClean="0">
                <a:latin typeface="Calibri" pitchFamily="34" charset="0"/>
              </a:rPr>
              <a:t>Gedeihstörungen</a:t>
            </a:r>
            <a:r>
              <a:rPr lang="de-AT" dirty="0" smtClean="0">
                <a:latin typeface="Calibri" pitchFamily="34" charset="0"/>
              </a:rPr>
              <a:t>, Zottenatrophie, </a:t>
            </a:r>
            <a:r>
              <a:rPr lang="de-AT" dirty="0">
                <a:latin typeface="Calibri" pitchFamily="34" charset="0"/>
              </a:rPr>
              <a:t>		</a:t>
            </a:r>
            <a:r>
              <a:rPr lang="de-AT" dirty="0" smtClean="0">
                <a:latin typeface="Calibri" pitchFamily="34" charset="0"/>
              </a:rPr>
              <a:t>oft asymptotische Erscheinung (</a:t>
            </a:r>
            <a:r>
              <a:rPr lang="de-AT" dirty="0" err="1" smtClean="0">
                <a:latin typeface="Calibri" pitchFamily="34" charset="0"/>
              </a:rPr>
              <a:t>Reizdarm</a:t>
            </a:r>
            <a:r>
              <a:rPr lang="de-AT" dirty="0" smtClean="0">
                <a:latin typeface="Calibri" pitchFamily="34" charset="0"/>
              </a:rPr>
              <a:t>)</a:t>
            </a:r>
            <a:endParaRPr lang="de-AT" dirty="0">
              <a:latin typeface="Calibri" pitchFamily="34" charset="0"/>
            </a:endParaRPr>
          </a:p>
          <a:p>
            <a:r>
              <a:rPr lang="de-AT" dirty="0">
                <a:latin typeface="Calibri" pitchFamily="34" charset="0"/>
              </a:rPr>
              <a:t>		</a:t>
            </a:r>
            <a:r>
              <a:rPr lang="de-AT" dirty="0" smtClean="0">
                <a:latin typeface="Calibri" pitchFamily="34" charset="0"/>
              </a:rPr>
              <a:t>Langzeitfolgen: Osteoporose, T-Zell Lymphom</a:t>
            </a:r>
            <a:r>
              <a:rPr lang="de-AT" dirty="0">
                <a:latin typeface="Calibri" pitchFamily="34" charset="0"/>
              </a:rPr>
              <a:t> </a:t>
            </a:r>
          </a:p>
          <a:p>
            <a:endParaRPr lang="de-AT" dirty="0">
              <a:latin typeface="Calibri" pitchFamily="34" charset="0"/>
            </a:endParaRPr>
          </a:p>
          <a:p>
            <a:r>
              <a:rPr lang="de-AT" dirty="0">
                <a:latin typeface="Calibri" pitchFamily="34" charset="0"/>
              </a:rPr>
              <a:t>- </a:t>
            </a:r>
            <a:r>
              <a:rPr lang="de-AT" u="sng" dirty="0" smtClean="0">
                <a:latin typeface="Calibri" pitchFamily="34" charset="0"/>
              </a:rPr>
              <a:t>Diagnose</a:t>
            </a:r>
            <a:r>
              <a:rPr lang="de-AT" dirty="0" smtClean="0">
                <a:latin typeface="Calibri" pitchFamily="34" charset="0"/>
              </a:rPr>
              <a:t>: </a:t>
            </a:r>
            <a:r>
              <a:rPr lang="de-AT" dirty="0">
                <a:latin typeface="Calibri" pitchFamily="34" charset="0"/>
              </a:rPr>
              <a:t>	</a:t>
            </a:r>
            <a:r>
              <a:rPr lang="de-AT" dirty="0" smtClean="0">
                <a:latin typeface="Calibri" pitchFamily="34" charset="0"/>
              </a:rPr>
              <a:t>Antikörpertest &amp; Dünndarmbiopsie</a:t>
            </a:r>
            <a:endParaRPr lang="de-AT" dirty="0">
              <a:latin typeface="Calibri" pitchFamily="34" charset="0"/>
            </a:endParaRPr>
          </a:p>
          <a:p>
            <a:endParaRPr lang="de-AT" dirty="0">
              <a:latin typeface="Calibri" pitchFamily="34" charset="0"/>
            </a:endParaRPr>
          </a:p>
          <a:p>
            <a:pPr>
              <a:buFontTx/>
              <a:buChar char="-"/>
            </a:pPr>
            <a:r>
              <a:rPr lang="de-AT" dirty="0">
                <a:latin typeface="Calibri" pitchFamily="34" charset="0"/>
              </a:rPr>
              <a:t> </a:t>
            </a:r>
            <a:r>
              <a:rPr lang="de-AT" u="sng" dirty="0" smtClean="0">
                <a:latin typeface="Calibri" pitchFamily="34" charset="0"/>
              </a:rPr>
              <a:t>Therapie</a:t>
            </a:r>
            <a:r>
              <a:rPr lang="de-AT" dirty="0" smtClean="0">
                <a:latin typeface="Calibri" pitchFamily="34" charset="0"/>
              </a:rPr>
              <a:t>: </a:t>
            </a:r>
            <a:r>
              <a:rPr lang="de-AT" dirty="0">
                <a:latin typeface="Calibri" pitchFamily="34" charset="0"/>
              </a:rPr>
              <a:t>	</a:t>
            </a:r>
            <a:r>
              <a:rPr lang="de-AT" dirty="0" smtClean="0">
                <a:latin typeface="Calibri" pitchFamily="34" charset="0"/>
              </a:rPr>
              <a:t>Völlig </a:t>
            </a:r>
            <a:r>
              <a:rPr lang="de-AT" dirty="0" err="1" smtClean="0">
                <a:latin typeface="Calibri" pitchFamily="34" charset="0"/>
              </a:rPr>
              <a:t>glutenfreie</a:t>
            </a:r>
            <a:r>
              <a:rPr lang="de-AT" dirty="0" smtClean="0">
                <a:latin typeface="Calibri" pitchFamily="34" charset="0"/>
              </a:rPr>
              <a:t> Ernährung</a:t>
            </a:r>
            <a:endParaRPr lang="de-AT" dirty="0">
              <a:latin typeface="Calibri" pitchFamily="34" charset="0"/>
            </a:endParaRPr>
          </a:p>
          <a:p>
            <a:endParaRPr lang="de-AT" dirty="0">
              <a:latin typeface="Calibri" pitchFamily="34" charset="0"/>
            </a:endParaRPr>
          </a:p>
          <a:p>
            <a:endParaRPr lang="de-AT" dirty="0">
              <a:latin typeface="Calibri" pitchFamily="34" charset="0"/>
            </a:endParaRPr>
          </a:p>
          <a:p>
            <a:pPr>
              <a:buFontTx/>
              <a:buChar char="-"/>
            </a:pPr>
            <a:endParaRPr lang="de-AT" dirty="0">
              <a:latin typeface="Calibri" pitchFamily="34" charset="0"/>
            </a:endParaRPr>
          </a:p>
        </p:txBody>
      </p:sp>
    </p:spTree>
    <p:extLst>
      <p:ext uri="{BB962C8B-B14F-4D97-AF65-F5344CB8AC3E}">
        <p14:creationId xmlns:p14="http://schemas.microsoft.com/office/powerpoint/2010/main" val="2251842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755576" y="1628800"/>
            <a:ext cx="4876800" cy="4067175"/>
          </a:xfrm>
          <a:prstGeom prst="rect">
            <a:avLst/>
          </a:prstGeom>
          <a:noFill/>
          <a:ln w="9525">
            <a:noFill/>
            <a:miter lim="800000"/>
            <a:headEnd/>
            <a:tailEnd/>
          </a:ln>
        </p:spPr>
      </p:pic>
      <p:sp>
        <p:nvSpPr>
          <p:cNvPr id="3" name="Titel 1"/>
          <p:cNvSpPr txBox="1">
            <a:spLocks/>
          </p:cNvSpPr>
          <p:nvPr/>
        </p:nvSpPr>
        <p:spPr>
          <a:xfrm>
            <a:off x="0" y="142875"/>
            <a:ext cx="8172400" cy="1143000"/>
          </a:xfrm>
          <a:prstGeom prst="rect">
            <a:avLst/>
          </a:prstGeom>
        </p:spPr>
        <p:txBody>
          <a:bodyPr anchor="ctr">
            <a:noAutofit/>
          </a:bodyPr>
          <a:lstStyle/>
          <a:p>
            <a:pPr algn="ctr" fontAlgn="auto">
              <a:spcAft>
                <a:spcPts val="0"/>
              </a:spcAft>
              <a:defRPr/>
            </a:pPr>
            <a:r>
              <a:rPr lang="de-AT" sz="4000" dirty="0">
                <a:solidFill>
                  <a:schemeClr val="accent2"/>
                </a:solidFill>
                <a:latin typeface="Calibri" pitchFamily="34" charset="0"/>
                <a:ea typeface="+mj-ea"/>
                <a:cs typeface="Arial" charset="0"/>
              </a:rPr>
              <a:t>Prävalenz der </a:t>
            </a:r>
            <a:r>
              <a:rPr lang="de-AT" sz="4000" dirty="0" err="1">
                <a:solidFill>
                  <a:schemeClr val="accent2"/>
                </a:solidFill>
                <a:latin typeface="Calibri" pitchFamily="34" charset="0"/>
                <a:ea typeface="+mj-ea"/>
                <a:cs typeface="Arial" charset="0"/>
              </a:rPr>
              <a:t>Zöliakie</a:t>
            </a:r>
            <a:r>
              <a:rPr lang="de-AT" sz="4000" dirty="0">
                <a:solidFill>
                  <a:schemeClr val="accent2"/>
                </a:solidFill>
                <a:latin typeface="Calibri" pitchFamily="34" charset="0"/>
                <a:ea typeface="+mj-ea"/>
                <a:cs typeface="Arial" charset="0"/>
              </a:rPr>
              <a:t> (Eisberg Modell)</a:t>
            </a:r>
            <a:endParaRPr lang="de-DE" sz="4000" dirty="0">
              <a:solidFill>
                <a:schemeClr val="accent2"/>
              </a:solidFill>
              <a:latin typeface="Calibri" pitchFamily="34" charset="0"/>
              <a:ea typeface="+mj-ea"/>
              <a:cs typeface="Arial" charset="0"/>
            </a:endParaRPr>
          </a:p>
        </p:txBody>
      </p:sp>
      <p:sp>
        <p:nvSpPr>
          <p:cNvPr id="7" name="Textfeld 39"/>
          <p:cNvSpPr txBox="1">
            <a:spLocks noChangeArrowheads="1"/>
          </p:cNvSpPr>
          <p:nvPr/>
        </p:nvSpPr>
        <p:spPr bwMode="auto">
          <a:xfrm>
            <a:off x="949593" y="6021288"/>
            <a:ext cx="5760640" cy="338554"/>
          </a:xfrm>
          <a:prstGeom prst="rect">
            <a:avLst/>
          </a:prstGeom>
          <a:noFill/>
          <a:ln w="9525">
            <a:noFill/>
            <a:miter lim="800000"/>
            <a:headEnd/>
            <a:tailEnd/>
          </a:ln>
        </p:spPr>
        <p:txBody>
          <a:bodyPr wrap="square">
            <a:spAutoFit/>
          </a:bodyPr>
          <a:lstStyle/>
          <a:p>
            <a:pPr algn="ctr"/>
            <a:r>
              <a:rPr lang="de-AT" sz="1600" u="sng" dirty="0" smtClean="0">
                <a:latin typeface="Calibri" pitchFamily="34" charset="0"/>
              </a:rPr>
              <a:t>Genetische Prädisposition</a:t>
            </a:r>
            <a:r>
              <a:rPr lang="de-AT" sz="1600" dirty="0" smtClean="0">
                <a:latin typeface="Calibri" pitchFamily="34" charset="0"/>
              </a:rPr>
              <a:t>: </a:t>
            </a:r>
            <a:r>
              <a:rPr lang="de-AT" sz="1600" b="1" i="1" dirty="0" smtClean="0">
                <a:latin typeface="Calibri" pitchFamily="34" charset="0"/>
              </a:rPr>
              <a:t>HLA-DQ2/DQ8 </a:t>
            </a:r>
            <a:r>
              <a:rPr lang="de-AT" sz="1600" i="1" dirty="0" smtClean="0">
                <a:latin typeface="Calibri" pitchFamily="34" charset="0"/>
              </a:rPr>
              <a:t>(MHC </a:t>
            </a:r>
            <a:r>
              <a:rPr lang="de-AT" sz="1600" i="1" dirty="0" err="1" smtClean="0">
                <a:latin typeface="Calibri" pitchFamily="34" charset="0"/>
              </a:rPr>
              <a:t>class</a:t>
            </a:r>
            <a:r>
              <a:rPr lang="de-AT" sz="1600" i="1" dirty="0" smtClean="0">
                <a:latin typeface="Calibri" pitchFamily="34" charset="0"/>
              </a:rPr>
              <a:t> II Rezeptor)</a:t>
            </a:r>
            <a:endParaRPr lang="de-DE" sz="1600" i="1" dirty="0">
              <a:latin typeface="Calibri" pitchFamily="34" charset="0"/>
            </a:endParaRPr>
          </a:p>
        </p:txBody>
      </p:sp>
      <p:sp>
        <p:nvSpPr>
          <p:cNvPr id="8" name="Textfeld 40"/>
          <p:cNvSpPr txBox="1">
            <a:spLocks noChangeArrowheads="1"/>
          </p:cNvSpPr>
          <p:nvPr/>
        </p:nvSpPr>
        <p:spPr bwMode="auto">
          <a:xfrm>
            <a:off x="4274563" y="1890431"/>
            <a:ext cx="4848225" cy="338138"/>
          </a:xfrm>
          <a:prstGeom prst="rect">
            <a:avLst/>
          </a:prstGeom>
          <a:noFill/>
          <a:ln w="9525">
            <a:noFill/>
            <a:miter lim="800000"/>
            <a:headEnd/>
            <a:tailEnd/>
          </a:ln>
        </p:spPr>
        <p:txBody>
          <a:bodyPr>
            <a:spAutoFit/>
          </a:bodyPr>
          <a:lstStyle/>
          <a:p>
            <a:r>
              <a:rPr lang="de-DE" sz="1600" u="sng" dirty="0" smtClean="0">
                <a:latin typeface="Calibri" pitchFamily="34" charset="0"/>
              </a:rPr>
              <a:t>Symptomatische </a:t>
            </a:r>
            <a:r>
              <a:rPr lang="de-DE" sz="1600" u="sng" dirty="0" err="1" smtClean="0">
                <a:latin typeface="Calibri" pitchFamily="34" charset="0"/>
              </a:rPr>
              <a:t>Zöliakie</a:t>
            </a:r>
            <a:r>
              <a:rPr lang="de-DE" sz="1600" u="sng" dirty="0" smtClean="0">
                <a:latin typeface="Calibri" pitchFamily="34" charset="0"/>
              </a:rPr>
              <a:t> </a:t>
            </a:r>
            <a:r>
              <a:rPr lang="de-DE" sz="1600" dirty="0" smtClean="0">
                <a:latin typeface="Calibri" pitchFamily="34" charset="0"/>
              </a:rPr>
              <a:t>(diagnostiziert)</a:t>
            </a:r>
            <a:endParaRPr lang="de-DE" sz="1600" dirty="0">
              <a:latin typeface="Calibri" pitchFamily="34" charset="0"/>
            </a:endParaRPr>
          </a:p>
        </p:txBody>
      </p:sp>
      <p:sp>
        <p:nvSpPr>
          <p:cNvPr id="9" name="Textfeld 41"/>
          <p:cNvSpPr txBox="1">
            <a:spLocks noChangeArrowheads="1"/>
          </p:cNvSpPr>
          <p:nvPr/>
        </p:nvSpPr>
        <p:spPr bwMode="auto">
          <a:xfrm>
            <a:off x="4864100" y="2708920"/>
            <a:ext cx="4137025" cy="584775"/>
          </a:xfrm>
          <a:prstGeom prst="rect">
            <a:avLst/>
          </a:prstGeom>
          <a:noFill/>
          <a:ln w="9525">
            <a:noFill/>
            <a:miter lim="800000"/>
            <a:headEnd/>
            <a:tailEnd/>
          </a:ln>
        </p:spPr>
        <p:txBody>
          <a:bodyPr>
            <a:spAutoFit/>
          </a:bodyPr>
          <a:lstStyle/>
          <a:p>
            <a:r>
              <a:rPr lang="de-AT" sz="1600" u="sng" dirty="0" err="1" smtClean="0">
                <a:latin typeface="Calibri" pitchFamily="34" charset="0"/>
              </a:rPr>
              <a:t>Zöliakie</a:t>
            </a:r>
            <a:r>
              <a:rPr lang="de-AT" sz="1600" u="sng" dirty="0" smtClean="0">
                <a:latin typeface="Calibri" pitchFamily="34" charset="0"/>
              </a:rPr>
              <a:t> </a:t>
            </a:r>
            <a:r>
              <a:rPr lang="de-AT" sz="1600" dirty="0" smtClean="0">
                <a:latin typeface="Calibri" pitchFamily="34" charset="0"/>
              </a:rPr>
              <a:t>(nicht diagnostiziert, Zottenatrophie, Malabsorption)</a:t>
            </a:r>
            <a:endParaRPr lang="de-DE" sz="1600" dirty="0">
              <a:latin typeface="Calibri" pitchFamily="34" charset="0"/>
            </a:endParaRPr>
          </a:p>
        </p:txBody>
      </p:sp>
      <p:sp>
        <p:nvSpPr>
          <p:cNvPr id="10" name="Textfeld 42"/>
          <p:cNvSpPr txBox="1">
            <a:spLocks noChangeArrowheads="1"/>
          </p:cNvSpPr>
          <p:nvPr/>
        </p:nvSpPr>
        <p:spPr bwMode="auto">
          <a:xfrm>
            <a:off x="5524500" y="3662046"/>
            <a:ext cx="3619500" cy="830997"/>
          </a:xfrm>
          <a:prstGeom prst="rect">
            <a:avLst/>
          </a:prstGeom>
          <a:noFill/>
          <a:ln w="9525">
            <a:noFill/>
            <a:miter lim="800000"/>
            <a:headEnd/>
            <a:tailEnd/>
          </a:ln>
        </p:spPr>
        <p:txBody>
          <a:bodyPr>
            <a:spAutoFit/>
          </a:bodyPr>
          <a:lstStyle/>
          <a:p>
            <a:r>
              <a:rPr lang="de-AT" sz="1600" u="sng" dirty="0" smtClean="0">
                <a:latin typeface="Calibri" pitchFamily="34" charset="0"/>
              </a:rPr>
              <a:t>Latente </a:t>
            </a:r>
            <a:r>
              <a:rPr lang="de-AT" sz="1600" u="sng" dirty="0" err="1" smtClean="0">
                <a:latin typeface="Calibri" pitchFamily="34" charset="0"/>
              </a:rPr>
              <a:t>Zöliakie</a:t>
            </a:r>
            <a:r>
              <a:rPr lang="de-AT" sz="1600" u="sng" dirty="0" smtClean="0">
                <a:latin typeface="Calibri" pitchFamily="34" charset="0"/>
              </a:rPr>
              <a:t> </a:t>
            </a:r>
            <a:r>
              <a:rPr lang="de-AT" sz="1600" dirty="0" smtClean="0">
                <a:latin typeface="Calibri" pitchFamily="34" charset="0"/>
              </a:rPr>
              <a:t>(nicht diagnostiziert, geringe Dünndarmschäden, erhöhter </a:t>
            </a:r>
            <a:r>
              <a:rPr lang="de-AT" sz="1600" dirty="0">
                <a:latin typeface="Calibri" pitchFamily="34" charset="0"/>
              </a:rPr>
              <a:t>A</a:t>
            </a:r>
            <a:r>
              <a:rPr lang="de-AT" sz="1600" dirty="0" smtClean="0">
                <a:latin typeface="Calibri" pitchFamily="34" charset="0"/>
              </a:rPr>
              <a:t>ntikörper Titer)</a:t>
            </a:r>
            <a:endParaRPr lang="de-AT" sz="1600" dirty="0">
              <a:latin typeface="Calibri" pitchFamily="34" charset="0"/>
            </a:endParaRPr>
          </a:p>
        </p:txBody>
      </p:sp>
    </p:spTree>
    <p:extLst>
      <p:ext uri="{BB962C8B-B14F-4D97-AF65-F5344CB8AC3E}">
        <p14:creationId xmlns:p14="http://schemas.microsoft.com/office/powerpoint/2010/main" val="2136026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843</Words>
  <Application>Microsoft Office PowerPoint</Application>
  <PresentationFormat>Bildschirmpräsentation (4:3)</PresentationFormat>
  <Paragraphs>260</Paragraphs>
  <Slides>26</Slides>
  <Notes>18</Notes>
  <HiddenSlides>0</HiddenSlides>
  <MMClips>0</MMClips>
  <ScaleCrop>false</ScaleCrop>
  <HeadingPairs>
    <vt:vector size="10"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26</vt:i4>
      </vt:variant>
      <vt:variant>
        <vt:lpstr>Zielgruppenorientierte Präsentationen</vt:lpstr>
      </vt:variant>
      <vt:variant>
        <vt:i4>1</vt:i4>
      </vt:variant>
    </vt:vector>
  </HeadingPairs>
  <TitlesOfParts>
    <vt:vector size="36" baseType="lpstr">
      <vt:lpstr>Arial Unicode MS</vt:lpstr>
      <vt:lpstr>Arial</vt:lpstr>
      <vt:lpstr>Calibri</vt:lpstr>
      <vt:lpstr>DIN-Regular</vt:lpstr>
      <vt:lpstr>Futura Bk</vt:lpstr>
      <vt:lpstr>Symbol</vt:lpstr>
      <vt:lpstr>Wingdings</vt:lpstr>
      <vt:lpstr>Standarddesign</vt:lpstr>
      <vt:lpstr>CorelDRAW</vt:lpstr>
      <vt:lpstr>PowerPoint-Präsentation</vt:lpstr>
      <vt:lpstr>PowerPoint-Präsentation</vt:lpstr>
      <vt:lpstr>PowerPoint-Präsentation</vt:lpstr>
      <vt:lpstr>Unterscheidungsmerkmale</vt:lpstr>
      <vt:lpstr>PowerPoint-Präsentation</vt:lpstr>
      <vt:lpstr>Nahrungsmittel-Intoleranz</vt:lpstr>
      <vt:lpstr>PowerPoint-Präsentation</vt:lpstr>
      <vt:lpstr>PowerPoint-Präsentation</vt:lpstr>
      <vt:lpstr>PowerPoint-Präsentation</vt:lpstr>
      <vt:lpstr>PowerPoint-Präsentation</vt:lpstr>
      <vt:lpstr>PowerPoint-Präsentation</vt:lpstr>
      <vt:lpstr>PowerPoint-Präsentation</vt:lpstr>
      <vt:lpstr>Histamin-Intoleranz </vt:lpstr>
      <vt:lpstr>Histaminliberatoren</vt:lpstr>
      <vt:lpstr>(Hist)Aminreiche Lebensmittel</vt:lpstr>
      <vt:lpstr>PowerPoint-Präsentation</vt:lpstr>
      <vt:lpstr>Histaminintoleranz</vt:lpstr>
      <vt:lpstr>Histamin-Intoleranz</vt:lpstr>
      <vt:lpstr>Normaler Kohlenhydratverdau</vt:lpstr>
      <vt:lpstr>Fruktose Malabsorption</vt:lpstr>
      <vt:lpstr>Fruktosegehalt einiger Lebensmittel</vt:lpstr>
      <vt:lpstr>PowerPoint-Präsentation</vt:lpstr>
      <vt:lpstr>PowerPoint-Präsentation</vt:lpstr>
      <vt:lpstr>Laktose - Intoleranz</vt:lpstr>
      <vt:lpstr>Laktose Intoleranz</vt:lpstr>
      <vt:lpstr>PowerPoint-Präsentation</vt:lpstr>
      <vt:lpstr>erste</vt:lpstr>
    </vt:vector>
  </TitlesOfParts>
  <Company>Sciotec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Helmut Schmutz</dc:creator>
  <cp:lastModifiedBy>Ziegelwanger Erich</cp:lastModifiedBy>
  <cp:revision>183</cp:revision>
  <cp:lastPrinted>2011-08-28T14:50:15Z</cp:lastPrinted>
  <dcterms:created xsi:type="dcterms:W3CDTF">2008-04-23T12:45:29Z</dcterms:created>
  <dcterms:modified xsi:type="dcterms:W3CDTF">2014-12-22T07:18:38Z</dcterms:modified>
</cp:coreProperties>
</file>